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T Sans Narrow"/>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2" roundtripDataSignature="AMtx7mirNWYvQM6f7l5Klt77qigt78tf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regular.fntdata"/><Relationship Id="rId25" Type="http://schemas.openxmlformats.org/officeDocument/2006/relationships/slide" Target="slides/slide20.xml"/><Relationship Id="rId28" Type="http://schemas.openxmlformats.org/officeDocument/2006/relationships/font" Target="fonts/OpenSans-regular.fntdata"/><Relationship Id="rId27" Type="http://schemas.openxmlformats.org/officeDocument/2006/relationships/font" Target="fonts/PTSans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50">
                <a:solidFill>
                  <a:srgbClr val="5F677E"/>
                </a:solidFill>
                <a:highlight>
                  <a:srgbClr val="FFFFFF"/>
                </a:highlight>
              </a:rPr>
              <a:t> It does this by assigning weights to input features based on their importance and their position in the sequence.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50">
                <a:solidFill>
                  <a:srgbClr val="5F677E"/>
                </a:solidFill>
              </a:rPr>
              <a:t>If we break transformers down into a  “communication” phase and a “computation” phase, attention would represent the “communication” phase. In another analogy, attention is a lot like a search-retrieval problem, where given a </a:t>
            </a:r>
            <a:r>
              <a:rPr b="1" lang="en" sz="1350">
                <a:solidFill>
                  <a:srgbClr val="5F677E"/>
                </a:solidFill>
              </a:rPr>
              <a:t>query</a:t>
            </a:r>
            <a:r>
              <a:rPr lang="en" sz="1350">
                <a:solidFill>
                  <a:srgbClr val="5F677E"/>
                </a:solidFill>
              </a:rPr>
              <a:t>, </a:t>
            </a:r>
            <a:r>
              <a:rPr i="1" lang="en" sz="1350">
                <a:solidFill>
                  <a:srgbClr val="5F677E"/>
                </a:solidFill>
              </a:rPr>
              <a:t>q</a:t>
            </a:r>
            <a:r>
              <a:rPr lang="en" sz="1350">
                <a:solidFill>
                  <a:srgbClr val="5F677E"/>
                </a:solidFill>
              </a:rPr>
              <a:t>, we want to find the set of </a:t>
            </a:r>
            <a:r>
              <a:rPr b="1" lang="en" sz="1350">
                <a:solidFill>
                  <a:srgbClr val="5F677E"/>
                </a:solidFill>
              </a:rPr>
              <a:t>keys</a:t>
            </a:r>
            <a:r>
              <a:rPr lang="en" sz="1350">
                <a:solidFill>
                  <a:srgbClr val="5F677E"/>
                </a:solidFill>
              </a:rPr>
              <a:t>, </a:t>
            </a:r>
            <a:r>
              <a:rPr i="1" lang="en" sz="1350">
                <a:solidFill>
                  <a:srgbClr val="5F677E"/>
                </a:solidFill>
              </a:rPr>
              <a:t>k</a:t>
            </a:r>
            <a:r>
              <a:rPr lang="en" sz="1350">
                <a:solidFill>
                  <a:srgbClr val="5F677E"/>
                </a:solidFill>
              </a:rPr>
              <a:t>, most similar to </a:t>
            </a:r>
            <a:r>
              <a:rPr i="1" lang="en" sz="1350">
                <a:solidFill>
                  <a:srgbClr val="5F677E"/>
                </a:solidFill>
              </a:rPr>
              <a:t>q</a:t>
            </a:r>
            <a:r>
              <a:rPr lang="en" sz="1350">
                <a:solidFill>
                  <a:srgbClr val="5F677E"/>
                </a:solidFill>
              </a:rPr>
              <a:t> and return the corresponding </a:t>
            </a:r>
            <a:r>
              <a:rPr b="1" lang="en" sz="1350">
                <a:solidFill>
                  <a:srgbClr val="5F677E"/>
                </a:solidFill>
              </a:rPr>
              <a:t>values</a:t>
            </a:r>
            <a:r>
              <a:rPr lang="en" sz="1350">
                <a:solidFill>
                  <a:srgbClr val="5F677E"/>
                </a:solidFill>
              </a:rPr>
              <a:t>, </a:t>
            </a:r>
            <a:r>
              <a:rPr i="1" lang="en" sz="1350">
                <a:solidFill>
                  <a:srgbClr val="5F677E"/>
                </a:solidFill>
              </a:rPr>
              <a:t>v</a:t>
            </a:r>
            <a:r>
              <a:rPr lang="en" sz="1350">
                <a:solidFill>
                  <a:srgbClr val="5F677E"/>
                </a:solidFill>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50">
                <a:solidFill>
                  <a:srgbClr val="5F677E"/>
                </a:solidFill>
              </a:rPr>
              <a:t>If we break transformers down into a  “communication” phase and a “computation” phase, attention would represent the “communication” phase. In another analogy, attention is a lot like a search-retrieval problem, where given a </a:t>
            </a:r>
            <a:r>
              <a:rPr b="1" lang="en" sz="1350">
                <a:solidFill>
                  <a:srgbClr val="5F677E"/>
                </a:solidFill>
              </a:rPr>
              <a:t>query</a:t>
            </a:r>
            <a:r>
              <a:rPr lang="en" sz="1350">
                <a:solidFill>
                  <a:srgbClr val="5F677E"/>
                </a:solidFill>
              </a:rPr>
              <a:t>, </a:t>
            </a:r>
            <a:r>
              <a:rPr i="1" lang="en" sz="1350">
                <a:solidFill>
                  <a:srgbClr val="5F677E"/>
                </a:solidFill>
              </a:rPr>
              <a:t>q</a:t>
            </a:r>
            <a:r>
              <a:rPr lang="en" sz="1350">
                <a:solidFill>
                  <a:srgbClr val="5F677E"/>
                </a:solidFill>
              </a:rPr>
              <a:t>, we want to find the set of </a:t>
            </a:r>
            <a:r>
              <a:rPr b="1" lang="en" sz="1350">
                <a:solidFill>
                  <a:srgbClr val="5F677E"/>
                </a:solidFill>
              </a:rPr>
              <a:t>keys</a:t>
            </a:r>
            <a:r>
              <a:rPr lang="en" sz="1350">
                <a:solidFill>
                  <a:srgbClr val="5F677E"/>
                </a:solidFill>
              </a:rPr>
              <a:t>, </a:t>
            </a:r>
            <a:r>
              <a:rPr i="1" lang="en" sz="1350">
                <a:solidFill>
                  <a:srgbClr val="5F677E"/>
                </a:solidFill>
              </a:rPr>
              <a:t>k</a:t>
            </a:r>
            <a:r>
              <a:rPr lang="en" sz="1350">
                <a:solidFill>
                  <a:srgbClr val="5F677E"/>
                </a:solidFill>
              </a:rPr>
              <a:t>, most similar to </a:t>
            </a:r>
            <a:r>
              <a:rPr i="1" lang="en" sz="1350">
                <a:solidFill>
                  <a:srgbClr val="5F677E"/>
                </a:solidFill>
              </a:rPr>
              <a:t>q</a:t>
            </a:r>
            <a:r>
              <a:rPr lang="en" sz="1350">
                <a:solidFill>
                  <a:srgbClr val="5F677E"/>
                </a:solidFill>
              </a:rPr>
              <a:t> and return the corresponding </a:t>
            </a:r>
            <a:r>
              <a:rPr b="1" lang="en" sz="1350">
                <a:solidFill>
                  <a:srgbClr val="5F677E"/>
                </a:solidFill>
              </a:rPr>
              <a:t>values</a:t>
            </a:r>
            <a:r>
              <a:rPr lang="en" sz="1350">
                <a:solidFill>
                  <a:srgbClr val="5F677E"/>
                </a:solidFill>
              </a:rPr>
              <a:t>, </a:t>
            </a:r>
            <a:r>
              <a:rPr i="1" lang="en" sz="1350">
                <a:solidFill>
                  <a:srgbClr val="5F677E"/>
                </a:solidFill>
              </a:rPr>
              <a:t>v</a:t>
            </a:r>
            <a:r>
              <a:rPr lang="en" sz="1350">
                <a:solidFill>
                  <a:srgbClr val="5F677E"/>
                </a:solidFill>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As an alternative, </a:t>
            </a:r>
            <a:r>
              <a:rPr i="1" lang="en" sz="1000">
                <a:solidFill>
                  <a:schemeClr val="dk1"/>
                </a:solidFill>
              </a:rPr>
              <a:t>contextual embeddings </a:t>
            </a:r>
            <a:r>
              <a:rPr lang="en" sz="1000">
                <a:solidFill>
                  <a:schemeClr val="dk1"/>
                </a:solidFill>
              </a:rPr>
              <a:t>or contextualized embeddings were developed, where the details of a word embedding depend on the word itself as well as on the neighboring</a:t>
            </a:r>
            <a:endParaRPr sz="1000">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As an alternative, </a:t>
            </a:r>
            <a:r>
              <a:rPr i="1" lang="en" sz="1000">
                <a:solidFill>
                  <a:schemeClr val="dk1"/>
                </a:solidFill>
              </a:rPr>
              <a:t>contextual embeddings </a:t>
            </a:r>
            <a:r>
              <a:rPr lang="en" sz="1000">
                <a:solidFill>
                  <a:schemeClr val="dk1"/>
                </a:solidFill>
              </a:rPr>
              <a:t>or contextualized embeddings were developed, where the details of a word embedding depend on the word itself as well as on the neighboring</a:t>
            </a:r>
            <a:endParaRPr sz="1000">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2"/>
          <p:cNvGrpSpPr/>
          <p:nvPr/>
        </p:nvGrpSpPr>
        <p:grpSpPr>
          <a:xfrm>
            <a:off x="1004144" y="1022025"/>
            <a:ext cx="7136668" cy="152400"/>
            <a:chOff x="1346429" y="1011300"/>
            <a:chExt cx="6452100" cy="152400"/>
          </a:xfrm>
        </p:grpSpPr>
        <p:cxnSp>
          <p:nvCxnSpPr>
            <p:cNvPr id="13" name="Google Shape;13;p2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2"/>
          <p:cNvGrpSpPr/>
          <p:nvPr/>
        </p:nvGrpSpPr>
        <p:grpSpPr>
          <a:xfrm>
            <a:off x="1004151" y="3969100"/>
            <a:ext cx="7136668" cy="152400"/>
            <a:chOff x="1346435" y="3969088"/>
            <a:chExt cx="6452100" cy="152400"/>
          </a:xfrm>
        </p:grpSpPr>
        <p:cxnSp>
          <p:nvCxnSpPr>
            <p:cNvPr id="16" name="Google Shape;16;p2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2"/>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22"/>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3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1"/>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31"/>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9" name="Google Shape;5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23"/>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4" name="Google Shape;24;p23"/>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4"/>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4"/>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29" name="Google Shape;2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2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2" name="Google Shape;32;p25"/>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5"/>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2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7" name="Google Shape;3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28"/>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44" name="Google Shape;4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2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2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29"/>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9" name="Google Shape;49;p29"/>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2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1" name="Google Shape;5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30"/>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2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11.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simpletransformers.ai/docs/usage/" TargetMode="External"/><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Transformer and Foundation Models in NLP</a:t>
            </a:r>
            <a:endParaRPr/>
          </a:p>
        </p:txBody>
      </p:sp>
      <p:sp>
        <p:nvSpPr>
          <p:cNvPr id="67" name="Google Shape;67;p1"/>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a:t>Week 16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Transformer Models: (1) Self-Attention</a:t>
            </a:r>
            <a:endParaRPr/>
          </a:p>
        </p:txBody>
      </p:sp>
      <p:pic>
        <p:nvPicPr>
          <p:cNvPr id="170" name="Google Shape;170;p10"/>
          <p:cNvPicPr preferRelativeResize="0"/>
          <p:nvPr/>
        </p:nvPicPr>
        <p:blipFill rotWithShape="1">
          <a:blip r:embed="rId3">
            <a:alphaModFix/>
          </a:blip>
          <a:srcRect b="0" l="0" r="0" t="0"/>
          <a:stretch/>
        </p:blipFill>
        <p:spPr>
          <a:xfrm>
            <a:off x="1842775" y="1299559"/>
            <a:ext cx="1357625" cy="1201475"/>
          </a:xfrm>
          <a:prstGeom prst="rect">
            <a:avLst/>
          </a:prstGeom>
          <a:noFill/>
          <a:ln>
            <a:noFill/>
          </a:ln>
        </p:spPr>
      </p:pic>
      <p:sp>
        <p:nvSpPr>
          <p:cNvPr id="171" name="Google Shape;171;p10"/>
          <p:cNvSpPr txBox="1"/>
          <p:nvPr>
            <p:ph idx="1" type="body"/>
          </p:nvPr>
        </p:nvSpPr>
        <p:spPr>
          <a:xfrm>
            <a:off x="193425" y="2648175"/>
            <a:ext cx="4248900" cy="2184000"/>
          </a:xfrm>
          <a:prstGeom prst="rect">
            <a:avLst/>
          </a:prstGeom>
          <a:noFill/>
          <a:ln>
            <a:noFill/>
          </a:ln>
        </p:spPr>
        <p:txBody>
          <a:bodyPr anchorCtr="0" anchor="t" bIns="91425" lIns="91425" spcFirstLastPara="1" rIns="91425" wrap="square" tIns="91425">
            <a:normAutofit lnSpcReduction="20000"/>
          </a:bodyPr>
          <a:lstStyle/>
          <a:p>
            <a:pPr indent="-330200" lvl="0" marL="457200" rtl="0" algn="l">
              <a:lnSpc>
                <a:spcPct val="115000"/>
              </a:lnSpc>
              <a:spcBef>
                <a:spcPts val="0"/>
              </a:spcBef>
              <a:spcAft>
                <a:spcPts val="0"/>
              </a:spcAft>
              <a:buClr>
                <a:schemeClr val="dk1"/>
              </a:buClr>
              <a:buSzPts val="1600"/>
              <a:buChar char="●"/>
            </a:pPr>
            <a:r>
              <a:rPr b="1" lang="en" sz="1600"/>
              <a:t>Attention</a:t>
            </a:r>
            <a:r>
              <a:rPr lang="en" sz="1600"/>
              <a:t> is the taking possession by the mind, in clear and vivid form, of one of what seem several simultaneously possible objects of trains of thoughts. Focalization, concentration of consciousness are of its essence (William James, 1980, Principles of Psychology)</a:t>
            </a:r>
            <a:endParaRPr sz="1600"/>
          </a:p>
        </p:txBody>
      </p:sp>
      <p:sp>
        <p:nvSpPr>
          <p:cNvPr id="172" name="Google Shape;172;p10"/>
          <p:cNvSpPr/>
          <p:nvPr/>
        </p:nvSpPr>
        <p:spPr>
          <a:xfrm>
            <a:off x="4640700" y="2501025"/>
            <a:ext cx="983100" cy="634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73" name="Google Shape;173;p10"/>
          <p:cNvSpPr txBox="1"/>
          <p:nvPr>
            <p:ph idx="1" type="body"/>
          </p:nvPr>
        </p:nvSpPr>
        <p:spPr>
          <a:xfrm>
            <a:off x="5822175" y="2571750"/>
            <a:ext cx="4248900" cy="417900"/>
          </a:xfrm>
          <a:prstGeom prst="rect">
            <a:avLst/>
          </a:prstGeom>
          <a:noFill/>
          <a:ln>
            <a:noFill/>
          </a:ln>
        </p:spPr>
        <p:txBody>
          <a:bodyPr anchorCtr="0" anchor="t" bIns="91425" lIns="91425" spcFirstLastPara="1" rIns="91425" wrap="square" tIns="91425">
            <a:normAutofit lnSpcReduction="20000"/>
          </a:bodyPr>
          <a:lstStyle/>
          <a:p>
            <a:pPr indent="-330200" lvl="0" marL="457200" rtl="0" algn="l">
              <a:lnSpc>
                <a:spcPct val="115000"/>
              </a:lnSpc>
              <a:spcBef>
                <a:spcPts val="0"/>
              </a:spcBef>
              <a:spcAft>
                <a:spcPts val="0"/>
              </a:spcAft>
              <a:buClr>
                <a:schemeClr val="dk1"/>
              </a:buClr>
              <a:buSzPts val="1600"/>
              <a:buChar char="●"/>
            </a:pPr>
            <a:r>
              <a:rPr b="1" lang="en" sz="1600"/>
              <a:t>In machine learning?</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Transformer Models: (1) Self-Attention</a:t>
            </a:r>
            <a:endParaRPr/>
          </a:p>
        </p:txBody>
      </p:sp>
      <p:sp>
        <p:nvSpPr>
          <p:cNvPr id="179" name="Google Shape;179;p11"/>
          <p:cNvSpPr txBox="1"/>
          <p:nvPr>
            <p:ph idx="1" type="body"/>
          </p:nvPr>
        </p:nvSpPr>
        <p:spPr>
          <a:xfrm>
            <a:off x="450000" y="1283575"/>
            <a:ext cx="7866000" cy="36384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Char char="●"/>
            </a:pPr>
            <a:r>
              <a:rPr b="1" lang="en" sz="1600"/>
              <a:t>Attention</a:t>
            </a:r>
            <a:r>
              <a:rPr lang="en" sz="1600"/>
              <a:t> in transformers involves </a:t>
            </a:r>
            <a:r>
              <a:rPr b="1" lang="en" sz="1600"/>
              <a:t>dynamically weighting</a:t>
            </a:r>
            <a:r>
              <a:rPr lang="en" sz="1600"/>
              <a:t> the importance of different elements in the input data. </a:t>
            </a:r>
            <a:endParaRPr sz="1600"/>
          </a:p>
          <a:p>
            <a:pPr indent="-330200" lvl="0" marL="457200" rtl="0" algn="l">
              <a:lnSpc>
                <a:spcPct val="115000"/>
              </a:lnSpc>
              <a:spcBef>
                <a:spcPts val="0"/>
              </a:spcBef>
              <a:spcAft>
                <a:spcPts val="0"/>
              </a:spcAft>
              <a:buClr>
                <a:schemeClr val="dk1"/>
              </a:buClr>
              <a:buSzPts val="1600"/>
              <a:buChar char="●"/>
            </a:pPr>
            <a:r>
              <a:rPr lang="en" sz="1600"/>
              <a:t>The model “attends” more to certain parts than others, based on their relevance to the task at hand.</a:t>
            </a:r>
            <a:endParaRPr sz="1600"/>
          </a:p>
          <a:p>
            <a:pPr indent="-330200" lvl="0" marL="457200" rtl="0" algn="l">
              <a:lnSpc>
                <a:spcPct val="115000"/>
              </a:lnSpc>
              <a:spcBef>
                <a:spcPts val="0"/>
              </a:spcBef>
              <a:spcAft>
                <a:spcPts val="0"/>
              </a:spcAft>
              <a:buClr>
                <a:schemeClr val="dk1"/>
              </a:buClr>
              <a:buSzPts val="1600"/>
              <a:buChar char="●"/>
            </a:pPr>
            <a:r>
              <a:t/>
            </a:r>
            <a:endParaRPr sz="1600"/>
          </a:p>
          <a:p>
            <a:pPr indent="0" lvl="0" marL="457200" rtl="0" algn="ctr">
              <a:lnSpc>
                <a:spcPct val="115000"/>
              </a:lnSpc>
              <a:spcBef>
                <a:spcPts val="1200"/>
              </a:spcBef>
              <a:spcAft>
                <a:spcPts val="0"/>
              </a:spcAft>
              <a:buSzPts val="1800"/>
              <a:buNone/>
            </a:pPr>
            <a:r>
              <a:rPr lang="en" sz="2000">
                <a:solidFill>
                  <a:srgbClr val="343541"/>
                </a:solidFill>
              </a:rPr>
              <a:t>“The cat              on the mat.”</a:t>
            </a:r>
            <a:endParaRPr b="1" sz="1600"/>
          </a:p>
          <a:p>
            <a:pPr indent="0" lvl="0" marL="457200" rtl="0" algn="l">
              <a:lnSpc>
                <a:spcPct val="115000"/>
              </a:lnSpc>
              <a:spcBef>
                <a:spcPts val="1200"/>
              </a:spcBef>
              <a:spcAft>
                <a:spcPts val="0"/>
              </a:spcAft>
              <a:buSzPts val="1800"/>
              <a:buNone/>
            </a:pPr>
            <a:r>
              <a:t/>
            </a:r>
            <a:endParaRPr b="1" sz="1600"/>
          </a:p>
          <a:p>
            <a:pPr indent="-330200" lvl="0" marL="457200" rtl="0" algn="l">
              <a:lnSpc>
                <a:spcPct val="115000"/>
              </a:lnSpc>
              <a:spcBef>
                <a:spcPts val="1200"/>
              </a:spcBef>
              <a:spcAft>
                <a:spcPts val="0"/>
              </a:spcAft>
              <a:buClr>
                <a:schemeClr val="dk1"/>
              </a:buClr>
              <a:buSzPts val="1600"/>
              <a:buChar char="●"/>
            </a:pPr>
            <a:r>
              <a:rPr b="1" lang="en" sz="1600"/>
              <a:t>Focus on the relevant parts of a text simultaneously </a:t>
            </a:r>
            <a:endParaRPr b="1" sz="1600"/>
          </a:p>
          <a:p>
            <a:pPr indent="-330200" lvl="0" marL="457200" rtl="0" algn="l">
              <a:lnSpc>
                <a:spcPct val="115000"/>
              </a:lnSpc>
              <a:spcBef>
                <a:spcPts val="0"/>
              </a:spcBef>
              <a:spcAft>
                <a:spcPts val="0"/>
              </a:spcAft>
              <a:buClr>
                <a:schemeClr val="dk1"/>
              </a:buClr>
              <a:buSzPts val="1600"/>
              <a:buChar char="●"/>
            </a:pPr>
            <a:r>
              <a:rPr b="1" lang="en" sz="1600"/>
              <a:t>Enhanced understanding of context</a:t>
            </a:r>
            <a:endParaRPr b="1" sz="1600"/>
          </a:p>
          <a:p>
            <a:pPr indent="-330200" lvl="0" marL="457200" rtl="0" algn="l">
              <a:lnSpc>
                <a:spcPct val="115000"/>
              </a:lnSpc>
              <a:spcBef>
                <a:spcPts val="0"/>
              </a:spcBef>
              <a:spcAft>
                <a:spcPts val="0"/>
              </a:spcAft>
              <a:buClr>
                <a:schemeClr val="dk1"/>
              </a:buClr>
              <a:buSzPts val="1600"/>
              <a:buChar char="●"/>
            </a:pPr>
            <a:r>
              <a:rPr b="1" lang="en" sz="1600"/>
              <a:t>Various tasks</a:t>
            </a:r>
            <a:endParaRPr b="1" sz="1600"/>
          </a:p>
        </p:txBody>
      </p:sp>
      <p:sp>
        <p:nvSpPr>
          <p:cNvPr id="180" name="Google Shape;180;p11"/>
          <p:cNvSpPr/>
          <p:nvPr/>
        </p:nvSpPr>
        <p:spPr>
          <a:xfrm>
            <a:off x="4017275" y="2840025"/>
            <a:ext cx="731400" cy="443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Open Sans"/>
                <a:ea typeface="Open Sans"/>
                <a:cs typeface="Open Sans"/>
                <a:sym typeface="Open Sans"/>
              </a:rPr>
              <a:t>sat </a:t>
            </a:r>
            <a:endParaRPr b="0" i="0" sz="1700" u="none" cap="none" strike="noStrike">
              <a:solidFill>
                <a:srgbClr val="000000"/>
              </a:solidFill>
              <a:latin typeface="Open Sans"/>
              <a:ea typeface="Open Sans"/>
              <a:cs typeface="Open Sans"/>
              <a:sym typeface="Open Sans"/>
            </a:endParaRPr>
          </a:p>
        </p:txBody>
      </p:sp>
      <p:cxnSp>
        <p:nvCxnSpPr>
          <p:cNvPr id="181" name="Google Shape;181;p11"/>
          <p:cNvCxnSpPr/>
          <p:nvPr/>
        </p:nvCxnSpPr>
        <p:spPr>
          <a:xfrm>
            <a:off x="3090775" y="3424425"/>
            <a:ext cx="3335700" cy="23400"/>
          </a:xfrm>
          <a:prstGeom prst="straightConnector1">
            <a:avLst/>
          </a:prstGeom>
          <a:noFill/>
          <a:ln cap="flat" cmpd="sng" w="28575">
            <a:solidFill>
              <a:schemeClr val="accent5"/>
            </a:solidFill>
            <a:prstDash val="solid"/>
            <a:round/>
            <a:headEnd len="sm" w="sm" type="none"/>
            <a:tailEnd len="med" w="med" type="triangle"/>
          </a:ln>
        </p:spPr>
      </p:cxnSp>
      <p:sp>
        <p:nvSpPr>
          <p:cNvPr id="182" name="Google Shape;182;p11"/>
          <p:cNvSpPr txBox="1"/>
          <p:nvPr/>
        </p:nvSpPr>
        <p:spPr>
          <a:xfrm>
            <a:off x="1657075" y="3189825"/>
            <a:ext cx="1433700" cy="492600"/>
          </a:xfrm>
          <a:prstGeom prst="rect">
            <a:avLst/>
          </a:prstGeom>
          <a:noFill/>
          <a:ln>
            <a:noFill/>
          </a:ln>
        </p:spPr>
        <p:txBody>
          <a:bodyPr anchorCtr="0" anchor="t" bIns="91425" lIns="91425" spcFirstLastPara="1" rIns="91425" wrap="square" tIns="91425">
            <a:spAutoFit/>
          </a:bodyPr>
          <a:lstStyle/>
          <a:p>
            <a:pPr indent="0" lvl="0" marL="457200" marR="0" rtl="0" algn="ctr">
              <a:lnSpc>
                <a:spcPct val="115000"/>
              </a:lnSpc>
              <a:spcBef>
                <a:spcPts val="0"/>
              </a:spcBef>
              <a:spcAft>
                <a:spcPts val="1200"/>
              </a:spcAft>
              <a:buClr>
                <a:srgbClr val="000000"/>
              </a:buClr>
              <a:buSzPts val="2000"/>
              <a:buFont typeface="Arial"/>
              <a:buNone/>
            </a:pPr>
            <a:r>
              <a:rPr b="0" i="0" lang="en" sz="2000" u="none" cap="none" strike="noStrike">
                <a:solidFill>
                  <a:srgbClr val="343541"/>
                </a:solidFill>
                <a:latin typeface="Open Sans"/>
                <a:ea typeface="Open Sans"/>
                <a:cs typeface="Open Sans"/>
                <a:sym typeface="Open Sans"/>
              </a:rPr>
              <a:t>LSTMs</a:t>
            </a:r>
            <a:endParaRPr b="0" i="0" sz="1400" u="none" cap="none" strike="noStrike">
              <a:solidFill>
                <a:srgbClr val="000000"/>
              </a:solidFill>
              <a:latin typeface="Arial"/>
              <a:ea typeface="Arial"/>
              <a:cs typeface="Arial"/>
              <a:sym typeface="Arial"/>
            </a:endParaRPr>
          </a:p>
        </p:txBody>
      </p:sp>
      <p:sp>
        <p:nvSpPr>
          <p:cNvPr id="183" name="Google Shape;183;p11"/>
          <p:cNvSpPr/>
          <p:nvPr/>
        </p:nvSpPr>
        <p:spPr>
          <a:xfrm>
            <a:off x="3515850" y="2904200"/>
            <a:ext cx="449700" cy="3789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84" name="Google Shape;184;p11"/>
          <p:cNvSpPr/>
          <p:nvPr/>
        </p:nvSpPr>
        <p:spPr>
          <a:xfrm>
            <a:off x="5622450" y="2904200"/>
            <a:ext cx="547500" cy="3789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Transformer Models: (1) Self-Attention</a:t>
            </a:r>
            <a:endParaRPr/>
          </a:p>
        </p:txBody>
      </p:sp>
      <p:sp>
        <p:nvSpPr>
          <p:cNvPr id="190" name="Google Shape;190;p12"/>
          <p:cNvSpPr txBox="1"/>
          <p:nvPr>
            <p:ph idx="1" type="body"/>
          </p:nvPr>
        </p:nvSpPr>
        <p:spPr>
          <a:xfrm>
            <a:off x="311700" y="1266325"/>
            <a:ext cx="5501700" cy="33027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Char char="●"/>
            </a:pPr>
            <a:r>
              <a:rPr lang="en" sz="1600"/>
              <a:t>Three key vectors for each embedding: </a:t>
            </a:r>
            <a:endParaRPr sz="1600"/>
          </a:p>
          <a:p>
            <a:pPr indent="-330200" lvl="1" marL="914400" rtl="0" algn="l">
              <a:lnSpc>
                <a:spcPct val="115000"/>
              </a:lnSpc>
              <a:spcBef>
                <a:spcPts val="0"/>
              </a:spcBef>
              <a:spcAft>
                <a:spcPts val="0"/>
              </a:spcAft>
              <a:buClr>
                <a:schemeClr val="accent1"/>
              </a:buClr>
              <a:buSzPts val="1600"/>
              <a:buChar char="○"/>
            </a:pPr>
            <a:r>
              <a:rPr lang="en" sz="1600"/>
              <a:t>Query (       ) - What are we looking for?</a:t>
            </a:r>
            <a:endParaRPr sz="1600"/>
          </a:p>
          <a:p>
            <a:pPr indent="-330200" lvl="1" marL="914400" rtl="0" algn="l">
              <a:lnSpc>
                <a:spcPct val="115000"/>
              </a:lnSpc>
              <a:spcBef>
                <a:spcPts val="0"/>
              </a:spcBef>
              <a:spcAft>
                <a:spcPts val="0"/>
              </a:spcAft>
              <a:buClr>
                <a:schemeClr val="accent1"/>
              </a:buClr>
              <a:buSzPts val="1600"/>
              <a:buChar char="○"/>
            </a:pPr>
            <a:r>
              <a:rPr lang="en" sz="1600"/>
              <a:t>Key (       ) - What do I have? </a:t>
            </a:r>
            <a:endParaRPr sz="1600"/>
          </a:p>
          <a:p>
            <a:pPr indent="-330200" lvl="1" marL="914400" rtl="0" algn="l">
              <a:lnSpc>
                <a:spcPct val="115000"/>
              </a:lnSpc>
              <a:spcBef>
                <a:spcPts val="0"/>
              </a:spcBef>
              <a:spcAft>
                <a:spcPts val="0"/>
              </a:spcAft>
              <a:buClr>
                <a:schemeClr val="accent1"/>
              </a:buClr>
              <a:buSzPts val="1600"/>
              <a:buChar char="○"/>
            </a:pPr>
            <a:r>
              <a:rPr lang="en" sz="1600"/>
              <a:t>Value (      ) - What can I communicate?</a:t>
            </a:r>
            <a:endParaRPr sz="1600"/>
          </a:p>
          <a:p>
            <a:pPr indent="-330200" lvl="0" marL="457200" rtl="0" algn="l">
              <a:lnSpc>
                <a:spcPct val="115000"/>
              </a:lnSpc>
              <a:spcBef>
                <a:spcPts val="0"/>
              </a:spcBef>
              <a:spcAft>
                <a:spcPts val="0"/>
              </a:spcAft>
              <a:buClr>
                <a:schemeClr val="dk1"/>
              </a:buClr>
              <a:buSzPts val="1600"/>
              <a:buChar char="●"/>
            </a:pPr>
            <a:r>
              <a:t/>
            </a:r>
            <a:endParaRPr sz="1600"/>
          </a:p>
          <a:p>
            <a:pPr indent="-330200" lvl="0" marL="457200" rtl="0" algn="l">
              <a:lnSpc>
                <a:spcPct val="115000"/>
              </a:lnSpc>
              <a:spcBef>
                <a:spcPts val="0"/>
              </a:spcBef>
              <a:spcAft>
                <a:spcPts val="0"/>
              </a:spcAft>
              <a:buClr>
                <a:schemeClr val="dk1"/>
              </a:buClr>
              <a:buSzPts val="1600"/>
              <a:buChar char="●"/>
            </a:pPr>
            <a:r>
              <a:rPr lang="en" sz="1600"/>
              <a:t>Attention functions maps a query and a set of key-value pairs to an output</a:t>
            </a:r>
            <a:endParaRPr sz="1600"/>
          </a:p>
          <a:p>
            <a:pPr indent="-330200" lvl="1" marL="914400" rtl="0" algn="l">
              <a:lnSpc>
                <a:spcPct val="115000"/>
              </a:lnSpc>
              <a:spcBef>
                <a:spcPts val="0"/>
              </a:spcBef>
              <a:spcAft>
                <a:spcPts val="0"/>
              </a:spcAft>
              <a:buClr>
                <a:schemeClr val="accent1"/>
              </a:buClr>
              <a:buSzPts val="1600"/>
              <a:buChar char="○"/>
            </a:pPr>
            <a:r>
              <a:rPr lang="en" sz="1600"/>
              <a:t>Scoring </a:t>
            </a:r>
            <a:endParaRPr sz="1600"/>
          </a:p>
          <a:p>
            <a:pPr indent="-330200" lvl="1" marL="914400" rtl="0" algn="l">
              <a:lnSpc>
                <a:spcPct val="115000"/>
              </a:lnSpc>
              <a:spcBef>
                <a:spcPts val="0"/>
              </a:spcBef>
              <a:spcAft>
                <a:spcPts val="0"/>
              </a:spcAft>
              <a:buClr>
                <a:schemeClr val="accent1"/>
              </a:buClr>
              <a:buSzPts val="1600"/>
              <a:buChar char="○"/>
            </a:pPr>
            <a:r>
              <a:rPr lang="en" sz="1600"/>
              <a:t>Normalization and Weight Calculation</a:t>
            </a:r>
            <a:endParaRPr sz="1600"/>
          </a:p>
          <a:p>
            <a:pPr indent="-330200" lvl="1" marL="914400" rtl="0" algn="l">
              <a:lnSpc>
                <a:spcPct val="115000"/>
              </a:lnSpc>
              <a:spcBef>
                <a:spcPts val="0"/>
              </a:spcBef>
              <a:spcAft>
                <a:spcPts val="0"/>
              </a:spcAft>
              <a:buClr>
                <a:schemeClr val="accent1"/>
              </a:buClr>
              <a:buSzPts val="1600"/>
              <a:buChar char="○"/>
            </a:pPr>
            <a:r>
              <a:rPr lang="en" sz="1600"/>
              <a:t>Weighted Sum and Output Generation</a:t>
            </a:r>
            <a:endParaRPr sz="1600"/>
          </a:p>
        </p:txBody>
      </p:sp>
      <p:pic>
        <p:nvPicPr>
          <p:cNvPr descr="{&quot;backgroundColor&quot;:&quot;#FFFFFF&quot;,&quot;font&quot;:{&quot;family&quot;:&quot;Open Sans&quot;,&quot;color&quot;:&quot;#695D46&quot;,&quot;size&quot;:16},&quot;type&quot;:&quot;$$&quot;,&quot;code&quot;:&quot;$$W^{Q}$$&quot;,&quot;aid&quot;:null,&quot;id&quot;:&quot;4&quot;,&quot;ts&quot;:1700505987952,&quot;cs&quot;:&quot;N8oIqN5pS6cm/XOHTb3TsQ==&quot;,&quot;size&quot;:{&quot;width&quot;:34.166666666666664,&quot;height&quot;:20.166666666666668}}" id="191" name="Google Shape;191;p12"/>
          <p:cNvPicPr preferRelativeResize="0"/>
          <p:nvPr/>
        </p:nvPicPr>
        <p:blipFill rotWithShape="1">
          <a:blip r:embed="rId3">
            <a:alphaModFix/>
          </a:blip>
          <a:srcRect b="0" l="0" r="0" t="0"/>
          <a:stretch/>
        </p:blipFill>
        <p:spPr>
          <a:xfrm>
            <a:off x="2014425" y="1666400"/>
            <a:ext cx="325438" cy="192088"/>
          </a:xfrm>
          <a:prstGeom prst="rect">
            <a:avLst/>
          </a:prstGeom>
          <a:noFill/>
          <a:ln>
            <a:noFill/>
          </a:ln>
        </p:spPr>
      </p:pic>
      <p:pic>
        <p:nvPicPr>
          <p:cNvPr descr="{&quot;font&quot;:{&quot;color&quot;:&quot;#695D46&quot;,&quot;family&quot;:&quot;Open Sans&quot;,&quot;size&quot;:16},&quot;aid&quot;:null,&quot;type&quot;:&quot;$$&quot;,&quot;id&quot;:&quot;5&quot;,&quot;backgroundColor&quot;:&quot;#FFFFFF&quot;,&quot;code&quot;:&quot;$$W^{K}$$&quot;,&quot;ts&quot;:1700506176587,&quot;cs&quot;:&quot;woamJjdwDknacZUaGgPx9w==&quot;,&quot;size&quot;:{&quot;width&quot;:36,&quot;height&quot;:20}}" id="192" name="Google Shape;192;p12"/>
          <p:cNvPicPr preferRelativeResize="0"/>
          <p:nvPr/>
        </p:nvPicPr>
        <p:blipFill rotWithShape="1">
          <a:blip r:embed="rId4">
            <a:alphaModFix/>
          </a:blip>
          <a:srcRect b="0" l="0" r="0" t="0"/>
          <a:stretch/>
        </p:blipFill>
        <p:spPr>
          <a:xfrm>
            <a:off x="1776725" y="1960625"/>
            <a:ext cx="342900" cy="190500"/>
          </a:xfrm>
          <a:prstGeom prst="rect">
            <a:avLst/>
          </a:prstGeom>
          <a:noFill/>
          <a:ln>
            <a:noFill/>
          </a:ln>
        </p:spPr>
      </p:pic>
      <p:pic>
        <p:nvPicPr>
          <p:cNvPr descr="{&quot;type&quot;:&quot;$$&quot;,&quot;aid&quot;:null,&quot;backgroundColor&quot;:&quot;#FFFFFF&quot;,&quot;id&quot;:&quot;6&quot;,&quot;font&quot;:{&quot;family&quot;:&quot;Arial&quot;,&quot;size&quot;:12,&quot;color&quot;:&quot;#000000&quot;},&quot;code&quot;:&quot;$$W^{V}$$&quot;,&quot;ts&quot;:1700506208945,&quot;cs&quot;:&quot;wpJYlVcwSj5nZjEbt39EPg==&quot;,&quot;size&quot;:{&quot;width&quot;:30.333333333333332,&quot;height&quot;:17.333333333333332}}" id="193" name="Google Shape;193;p12"/>
          <p:cNvPicPr preferRelativeResize="0"/>
          <p:nvPr/>
        </p:nvPicPr>
        <p:blipFill rotWithShape="1">
          <a:blip r:embed="rId5">
            <a:alphaModFix/>
          </a:blip>
          <a:srcRect b="0" l="0" r="0" t="0"/>
          <a:stretch/>
        </p:blipFill>
        <p:spPr>
          <a:xfrm>
            <a:off x="1964788" y="2253250"/>
            <a:ext cx="288925" cy="165100"/>
          </a:xfrm>
          <a:prstGeom prst="rect">
            <a:avLst/>
          </a:prstGeom>
          <a:noFill/>
          <a:ln>
            <a:noFill/>
          </a:ln>
        </p:spPr>
      </p:pic>
      <p:pic>
        <p:nvPicPr>
          <p:cNvPr id="194" name="Google Shape;194;p12"/>
          <p:cNvPicPr preferRelativeResize="0"/>
          <p:nvPr/>
        </p:nvPicPr>
        <p:blipFill rotWithShape="1">
          <a:blip r:embed="rId6">
            <a:alphaModFix/>
          </a:blip>
          <a:srcRect b="0" l="0" r="0" t="0"/>
          <a:stretch/>
        </p:blipFill>
        <p:spPr>
          <a:xfrm>
            <a:off x="5243538" y="4002375"/>
            <a:ext cx="3900462" cy="726150"/>
          </a:xfrm>
          <a:prstGeom prst="rect">
            <a:avLst/>
          </a:prstGeom>
          <a:noFill/>
          <a:ln>
            <a:noFill/>
          </a:ln>
        </p:spPr>
      </p:pic>
      <p:pic>
        <p:nvPicPr>
          <p:cNvPr id="195" name="Google Shape;195;p12"/>
          <p:cNvPicPr preferRelativeResize="0"/>
          <p:nvPr/>
        </p:nvPicPr>
        <p:blipFill rotWithShape="1">
          <a:blip r:embed="rId7">
            <a:alphaModFix/>
          </a:blip>
          <a:srcRect b="0" l="0" r="0" t="0"/>
          <a:stretch/>
        </p:blipFill>
        <p:spPr>
          <a:xfrm>
            <a:off x="5813412" y="1082124"/>
            <a:ext cx="2429270" cy="2979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Attention Mechanism and Transformer Models  </a:t>
            </a:r>
            <a:endParaRPr/>
          </a:p>
        </p:txBody>
      </p:sp>
      <p:sp>
        <p:nvSpPr>
          <p:cNvPr id="201" name="Google Shape;201;p13"/>
          <p:cNvSpPr txBox="1"/>
          <p:nvPr>
            <p:ph idx="1" type="body"/>
          </p:nvPr>
        </p:nvSpPr>
        <p:spPr>
          <a:xfrm>
            <a:off x="311700" y="1152425"/>
            <a:ext cx="8520600" cy="3302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t>Self-attention to Generate Contextual Embedding </a:t>
            </a:r>
            <a:endParaRPr/>
          </a:p>
          <a:p>
            <a:pPr indent="-317500" lvl="1" marL="914400" rtl="0" algn="l">
              <a:lnSpc>
                <a:spcPct val="115000"/>
              </a:lnSpc>
              <a:spcBef>
                <a:spcPts val="0"/>
              </a:spcBef>
              <a:spcAft>
                <a:spcPts val="0"/>
              </a:spcAft>
              <a:buClr>
                <a:schemeClr val="accent1"/>
              </a:buClr>
              <a:buSzPts val="1400"/>
              <a:buChar char="○"/>
            </a:pPr>
            <a:r>
              <a:rPr lang="en"/>
              <a:t>BertViz (2017)</a:t>
            </a:r>
            <a:endParaRPr/>
          </a:p>
          <a:p>
            <a:pPr indent="-317500" lvl="1" marL="914400" rtl="0" algn="l">
              <a:lnSpc>
                <a:spcPct val="115000"/>
              </a:lnSpc>
              <a:spcBef>
                <a:spcPts val="0"/>
              </a:spcBef>
              <a:spcAft>
                <a:spcPts val="0"/>
              </a:spcAft>
              <a:buClr>
                <a:schemeClr val="accent1"/>
              </a:buClr>
              <a:buSzPts val="1400"/>
              <a:buChar char="○"/>
            </a:pPr>
            <a:r>
              <a:rPr lang="en"/>
              <a:t>“I went to the store. At the store, I bought fresh strawberries.” </a:t>
            </a:r>
            <a:endParaRPr/>
          </a:p>
        </p:txBody>
      </p:sp>
      <p:pic>
        <p:nvPicPr>
          <p:cNvPr id="202" name="Google Shape;202;p13"/>
          <p:cNvPicPr preferRelativeResize="0"/>
          <p:nvPr/>
        </p:nvPicPr>
        <p:blipFill rotWithShape="1">
          <a:blip r:embed="rId3">
            <a:alphaModFix/>
          </a:blip>
          <a:srcRect b="0" l="0" r="0" t="0"/>
          <a:stretch/>
        </p:blipFill>
        <p:spPr>
          <a:xfrm>
            <a:off x="1784475" y="2134375"/>
            <a:ext cx="5179226" cy="2761401"/>
          </a:xfrm>
          <a:prstGeom prst="rect">
            <a:avLst/>
          </a:prstGeom>
          <a:noFill/>
          <a:ln>
            <a:noFill/>
          </a:ln>
        </p:spPr>
      </p:pic>
      <p:sp>
        <p:nvSpPr>
          <p:cNvPr id="203" name="Google Shape;203;p13"/>
          <p:cNvSpPr txBox="1"/>
          <p:nvPr/>
        </p:nvSpPr>
        <p:spPr>
          <a:xfrm>
            <a:off x="2753850" y="4682925"/>
            <a:ext cx="3636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https://www.comet.com/site/blog/explainable-ai-for-transformers/</a:t>
            </a:r>
            <a:endParaRPr b="0" i="0" sz="900" u="none" cap="none" strike="noStrike">
              <a:solidFill>
                <a:srgbClr val="000000"/>
              </a:solidFill>
              <a:latin typeface="Arial"/>
              <a:ea typeface="Arial"/>
              <a:cs typeface="Arial"/>
              <a:sym typeface="Arial"/>
            </a:endParaRPr>
          </a:p>
        </p:txBody>
      </p:sp>
      <p:sp>
        <p:nvSpPr>
          <p:cNvPr id="204" name="Google Shape;204;p13"/>
          <p:cNvSpPr/>
          <p:nvPr/>
        </p:nvSpPr>
        <p:spPr>
          <a:xfrm>
            <a:off x="1831125" y="2192700"/>
            <a:ext cx="676500" cy="27615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Transformer Models: (2) </a:t>
            </a:r>
            <a:r>
              <a:rPr lang="en">
                <a:solidFill>
                  <a:schemeClr val="accent5"/>
                </a:solidFill>
              </a:rPr>
              <a:t>Encoder and Decoder </a:t>
            </a:r>
            <a:endParaRPr>
              <a:solidFill>
                <a:schemeClr val="accent5"/>
              </a:solidFill>
            </a:endParaRPr>
          </a:p>
        </p:txBody>
      </p:sp>
      <p:sp>
        <p:nvSpPr>
          <p:cNvPr id="210" name="Google Shape;210;p14"/>
          <p:cNvSpPr txBox="1"/>
          <p:nvPr>
            <p:ph idx="1" type="body"/>
          </p:nvPr>
        </p:nvSpPr>
        <p:spPr>
          <a:xfrm>
            <a:off x="311700" y="1266325"/>
            <a:ext cx="4396200" cy="33027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Char char="●"/>
            </a:pPr>
            <a:r>
              <a:rPr lang="en" sz="1600"/>
              <a:t>Transformer models use </a:t>
            </a:r>
            <a:r>
              <a:rPr lang="en" sz="1600" u="sng"/>
              <a:t>encoder stack</a:t>
            </a:r>
            <a:r>
              <a:rPr lang="en" sz="1600"/>
              <a:t> to model input; </a:t>
            </a:r>
            <a:endParaRPr sz="1600"/>
          </a:p>
          <a:p>
            <a:pPr indent="-330200" lvl="0" marL="457200" rtl="0" algn="l">
              <a:lnSpc>
                <a:spcPct val="115000"/>
              </a:lnSpc>
              <a:spcBef>
                <a:spcPts val="0"/>
              </a:spcBef>
              <a:spcAft>
                <a:spcPts val="0"/>
              </a:spcAft>
              <a:buClr>
                <a:schemeClr val="dk1"/>
              </a:buClr>
              <a:buSzPts val="1600"/>
              <a:buChar char="●"/>
            </a:pPr>
            <a:r>
              <a:rPr lang="en" sz="1600"/>
              <a:t>Transformer models use </a:t>
            </a:r>
            <a:r>
              <a:rPr lang="en" sz="1600" u="sng"/>
              <a:t>decoder stack</a:t>
            </a:r>
            <a:r>
              <a:rPr lang="en" sz="1600"/>
              <a:t> to model output </a:t>
            </a:r>
            <a:endParaRPr sz="1600"/>
          </a:p>
          <a:p>
            <a:pPr indent="-330200" lvl="0" marL="457200" rtl="0" algn="l">
              <a:lnSpc>
                <a:spcPct val="115000"/>
              </a:lnSpc>
              <a:spcBef>
                <a:spcPts val="0"/>
              </a:spcBef>
              <a:spcAft>
                <a:spcPts val="0"/>
              </a:spcAft>
              <a:buClr>
                <a:schemeClr val="lt1"/>
              </a:buClr>
              <a:buSzPts val="1600"/>
              <a:buChar char="●"/>
            </a:pPr>
            <a:r>
              <a:t/>
            </a:r>
            <a:endParaRPr sz="1600">
              <a:solidFill>
                <a:schemeClr val="lt1"/>
              </a:solidFill>
            </a:endParaRPr>
          </a:p>
          <a:p>
            <a:pPr indent="-330200" lvl="0" marL="457200" rtl="0" algn="l">
              <a:lnSpc>
                <a:spcPct val="115000"/>
              </a:lnSpc>
              <a:spcBef>
                <a:spcPts val="0"/>
              </a:spcBef>
              <a:spcAft>
                <a:spcPts val="0"/>
              </a:spcAft>
              <a:buClr>
                <a:schemeClr val="dk1"/>
              </a:buClr>
              <a:buSzPts val="1600"/>
              <a:buChar char="●"/>
            </a:pPr>
            <a:r>
              <a:rPr lang="en" sz="1600"/>
              <a:t>Inside an Encoder </a:t>
            </a:r>
            <a:endParaRPr sz="1600"/>
          </a:p>
          <a:p>
            <a:pPr indent="-330200" lvl="1" marL="914400" rtl="0" algn="l">
              <a:lnSpc>
                <a:spcPct val="115000"/>
              </a:lnSpc>
              <a:spcBef>
                <a:spcPts val="0"/>
              </a:spcBef>
              <a:spcAft>
                <a:spcPts val="0"/>
              </a:spcAft>
              <a:buClr>
                <a:schemeClr val="accent1"/>
              </a:buClr>
              <a:buSzPts val="1600"/>
              <a:buChar char="○"/>
            </a:pPr>
            <a:r>
              <a:rPr lang="en" sz="1600"/>
              <a:t>Neural network layers that takes input word/token sequence to produce continuous embedding </a:t>
            </a:r>
            <a:endParaRPr sz="1600"/>
          </a:p>
        </p:txBody>
      </p:sp>
      <p:sp>
        <p:nvSpPr>
          <p:cNvPr id="211" name="Google Shape;211;p14"/>
          <p:cNvSpPr txBox="1"/>
          <p:nvPr/>
        </p:nvSpPr>
        <p:spPr>
          <a:xfrm>
            <a:off x="5198650" y="4184125"/>
            <a:ext cx="515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Open Sans"/>
                <a:ea typeface="Open Sans"/>
                <a:cs typeface="Open Sans"/>
                <a:sym typeface="Open Sans"/>
              </a:rPr>
              <a:t>“He”</a:t>
            </a:r>
            <a:endParaRPr b="0" i="0" sz="1300" u="none" cap="none" strike="noStrike">
              <a:solidFill>
                <a:srgbClr val="000000"/>
              </a:solidFill>
              <a:latin typeface="Arial"/>
              <a:ea typeface="Arial"/>
              <a:cs typeface="Arial"/>
              <a:sym typeface="Arial"/>
            </a:endParaRPr>
          </a:p>
        </p:txBody>
      </p:sp>
      <p:sp>
        <p:nvSpPr>
          <p:cNvPr id="212" name="Google Shape;212;p14"/>
          <p:cNvSpPr txBox="1"/>
          <p:nvPr/>
        </p:nvSpPr>
        <p:spPr>
          <a:xfrm>
            <a:off x="6531850" y="4184125"/>
            <a:ext cx="616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Open Sans"/>
                <a:ea typeface="Open Sans"/>
                <a:cs typeface="Open Sans"/>
                <a:sym typeface="Open Sans"/>
              </a:rPr>
              <a:t>“sat”</a:t>
            </a:r>
            <a:endParaRPr b="0" i="0" sz="1300" u="none" cap="none" strike="noStrike">
              <a:solidFill>
                <a:srgbClr val="000000"/>
              </a:solidFill>
              <a:latin typeface="Arial"/>
              <a:ea typeface="Arial"/>
              <a:cs typeface="Arial"/>
              <a:sym typeface="Arial"/>
            </a:endParaRPr>
          </a:p>
        </p:txBody>
      </p:sp>
      <p:sp>
        <p:nvSpPr>
          <p:cNvPr id="213" name="Google Shape;213;p14"/>
          <p:cNvSpPr txBox="1"/>
          <p:nvPr/>
        </p:nvSpPr>
        <p:spPr>
          <a:xfrm>
            <a:off x="7965850" y="4184125"/>
            <a:ext cx="616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Open Sans"/>
                <a:ea typeface="Open Sans"/>
                <a:cs typeface="Open Sans"/>
                <a:sym typeface="Open Sans"/>
              </a:rPr>
              <a:t>“on”</a:t>
            </a:r>
            <a:endParaRPr b="0" i="0" sz="1300" u="none" cap="none" strike="noStrike">
              <a:solidFill>
                <a:srgbClr val="000000"/>
              </a:solidFill>
              <a:latin typeface="Arial"/>
              <a:ea typeface="Arial"/>
              <a:cs typeface="Arial"/>
              <a:sym typeface="Arial"/>
            </a:endParaRPr>
          </a:p>
        </p:txBody>
      </p:sp>
      <p:sp>
        <p:nvSpPr>
          <p:cNvPr id="214" name="Google Shape;214;p14"/>
          <p:cNvSpPr/>
          <p:nvPr/>
        </p:nvSpPr>
        <p:spPr>
          <a:xfrm>
            <a:off x="4888875" y="3890450"/>
            <a:ext cx="1063800" cy="293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15" name="Google Shape;215;p14"/>
          <p:cNvSpPr/>
          <p:nvPr/>
        </p:nvSpPr>
        <p:spPr>
          <a:xfrm>
            <a:off x="6240875" y="3890450"/>
            <a:ext cx="1063800" cy="293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16" name="Google Shape;216;p14"/>
          <p:cNvSpPr/>
          <p:nvPr/>
        </p:nvSpPr>
        <p:spPr>
          <a:xfrm>
            <a:off x="7665550" y="3890450"/>
            <a:ext cx="1063800" cy="293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17" name="Google Shape;217;p14"/>
          <p:cNvSpPr/>
          <p:nvPr/>
        </p:nvSpPr>
        <p:spPr>
          <a:xfrm>
            <a:off x="4897150" y="2835175"/>
            <a:ext cx="3885900" cy="707400"/>
          </a:xfrm>
          <a:prstGeom prst="roundRect">
            <a:avLst>
              <a:gd fmla="val 16667" name="adj"/>
            </a:avLst>
          </a:prstGeom>
          <a:solidFill>
            <a:srgbClr val="C9DAF8"/>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Self-Attention</a:t>
            </a:r>
            <a:endParaRPr b="0" i="0" sz="1400" u="none" cap="none" strike="noStrike">
              <a:solidFill>
                <a:srgbClr val="000000"/>
              </a:solidFill>
              <a:latin typeface="Open Sans"/>
              <a:ea typeface="Open Sans"/>
              <a:cs typeface="Open Sans"/>
              <a:sym typeface="Open Sans"/>
            </a:endParaRPr>
          </a:p>
        </p:txBody>
      </p:sp>
      <p:sp>
        <p:nvSpPr>
          <p:cNvPr id="218" name="Google Shape;218;p14"/>
          <p:cNvSpPr/>
          <p:nvPr/>
        </p:nvSpPr>
        <p:spPr>
          <a:xfrm>
            <a:off x="4852538" y="2193600"/>
            <a:ext cx="1063800" cy="2937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19" name="Google Shape;219;p14"/>
          <p:cNvSpPr/>
          <p:nvPr/>
        </p:nvSpPr>
        <p:spPr>
          <a:xfrm>
            <a:off x="6204538" y="2193600"/>
            <a:ext cx="1063800" cy="2937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20" name="Google Shape;220;p14"/>
          <p:cNvSpPr/>
          <p:nvPr/>
        </p:nvSpPr>
        <p:spPr>
          <a:xfrm>
            <a:off x="7629213" y="2193600"/>
            <a:ext cx="1063800" cy="2937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21" name="Google Shape;221;p14"/>
          <p:cNvSpPr/>
          <p:nvPr/>
        </p:nvSpPr>
        <p:spPr>
          <a:xfrm>
            <a:off x="4834238" y="1308125"/>
            <a:ext cx="1100100" cy="5376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Feed Forward NN</a:t>
            </a:r>
            <a:endParaRPr b="0" i="0" sz="1200" u="none" cap="none" strike="noStrike">
              <a:solidFill>
                <a:srgbClr val="000000"/>
              </a:solidFill>
              <a:latin typeface="Open Sans"/>
              <a:ea typeface="Open Sans"/>
              <a:cs typeface="Open Sans"/>
              <a:sym typeface="Open Sans"/>
            </a:endParaRPr>
          </a:p>
        </p:txBody>
      </p:sp>
      <p:pic>
        <p:nvPicPr>
          <p:cNvPr descr="{&quot;aid&quot;:null,&quot;id&quot;:&quot;7&quot;,&quot;font&quot;:{&quot;family&quot;:&quot;Arial&quot;,&quot;color&quot;:&quot;#000000&quot;,&quot;size&quot;:12},&quot;type&quot;:&quot;$$&quot;,&quot;backgroundColor&quot;:&quot;#FFFFFF&quot;,&quot;code&quot;:&quot;$$x_{1}$$&quot;,&quot;ts&quot;:1700507095923,&quot;cs&quot;:&quot;fGQiDx4gnT1xO05M46HRcQ==&quot;,&quot;size&quot;:{&quot;width&quot;:15.666666666666666,&quot;height&quot;:11.333333333333334}}" id="222" name="Google Shape;222;p14"/>
          <p:cNvPicPr preferRelativeResize="0"/>
          <p:nvPr/>
        </p:nvPicPr>
        <p:blipFill rotWithShape="1">
          <a:blip r:embed="rId3">
            <a:alphaModFix/>
          </a:blip>
          <a:srcRect b="0" l="0" r="0" t="0"/>
          <a:stretch/>
        </p:blipFill>
        <p:spPr>
          <a:xfrm>
            <a:off x="5346163" y="3983325"/>
            <a:ext cx="149225" cy="107950"/>
          </a:xfrm>
          <a:prstGeom prst="rect">
            <a:avLst/>
          </a:prstGeom>
          <a:noFill/>
          <a:ln>
            <a:noFill/>
          </a:ln>
        </p:spPr>
      </p:pic>
      <p:pic>
        <p:nvPicPr>
          <p:cNvPr descr="{&quot;font&quot;:{&quot;family&quot;:&quot;Arial&quot;,&quot;color&quot;:&quot;#000000&quot;,&quot;size&quot;:12},&quot;type&quot;:&quot;$$&quot;,&quot;backgroundColor&quot;:&quot;#FFFFFF&quot;,&quot;id&quot;:&quot;8&quot;,&quot;aid&quot;:null,&quot;code&quot;:&quot;$$x_{2}$$&quot;,&quot;ts&quot;:1700507117757,&quot;cs&quot;:&quot;ggljItHLUjihdOxAsHIDzg==&quot;,&quot;size&quot;:{&quot;width&quot;:16,&quot;height&quot;:11.333333333333334}}" id="223" name="Google Shape;223;p14"/>
          <p:cNvPicPr preferRelativeResize="0"/>
          <p:nvPr/>
        </p:nvPicPr>
        <p:blipFill rotWithShape="1">
          <a:blip r:embed="rId4">
            <a:alphaModFix/>
          </a:blip>
          <a:srcRect b="0" l="0" r="0" t="0"/>
          <a:stretch/>
        </p:blipFill>
        <p:spPr>
          <a:xfrm>
            <a:off x="6696575" y="3983325"/>
            <a:ext cx="152400" cy="107950"/>
          </a:xfrm>
          <a:prstGeom prst="rect">
            <a:avLst/>
          </a:prstGeom>
          <a:noFill/>
          <a:ln>
            <a:noFill/>
          </a:ln>
        </p:spPr>
      </p:pic>
      <p:pic>
        <p:nvPicPr>
          <p:cNvPr descr="{&quot;backgroundColor&quot;:&quot;#FFFFFF&quot;,&quot;id&quot;:&quot;9&quot;,&quot;font&quot;:{&quot;family&quot;:&quot;Arial&quot;,&quot;size&quot;:12,&quot;color&quot;:&quot;#000000&quot;},&quot;code&quot;:&quot;$$x_{3}$$&quot;,&quot;type&quot;:&quot;$$&quot;,&quot;aid&quot;:null,&quot;ts&quot;:1700507226215,&quot;cs&quot;:&quot;7uYxXZXxjJB2AX2/VXa+WA==&quot;,&quot;size&quot;:{&quot;width&quot;:16,&quot;height&quot;:11.666666666666666}}" id="224" name="Google Shape;224;p14"/>
          <p:cNvPicPr preferRelativeResize="0"/>
          <p:nvPr/>
        </p:nvPicPr>
        <p:blipFill rotWithShape="1">
          <a:blip r:embed="rId5">
            <a:alphaModFix/>
          </a:blip>
          <a:srcRect b="0" l="0" r="0" t="0"/>
          <a:stretch/>
        </p:blipFill>
        <p:spPr>
          <a:xfrm>
            <a:off x="8121250" y="3981738"/>
            <a:ext cx="152400" cy="111125"/>
          </a:xfrm>
          <a:prstGeom prst="rect">
            <a:avLst/>
          </a:prstGeom>
          <a:noFill/>
          <a:ln>
            <a:noFill/>
          </a:ln>
        </p:spPr>
      </p:pic>
      <p:cxnSp>
        <p:nvCxnSpPr>
          <p:cNvPr id="225" name="Google Shape;225;p14"/>
          <p:cNvCxnSpPr>
            <a:stCxn id="214" idx="0"/>
          </p:cNvCxnSpPr>
          <p:nvPr/>
        </p:nvCxnSpPr>
        <p:spPr>
          <a:xfrm rot="10800000">
            <a:off x="5420175" y="3538550"/>
            <a:ext cx="600" cy="351900"/>
          </a:xfrm>
          <a:prstGeom prst="straightConnector1">
            <a:avLst/>
          </a:prstGeom>
          <a:noFill/>
          <a:ln cap="flat" cmpd="sng" w="9525">
            <a:solidFill>
              <a:schemeClr val="dk2"/>
            </a:solidFill>
            <a:prstDash val="solid"/>
            <a:round/>
            <a:headEnd len="sm" w="sm" type="none"/>
            <a:tailEnd len="med" w="med" type="stealth"/>
          </a:ln>
        </p:spPr>
      </p:cxnSp>
      <p:cxnSp>
        <p:nvCxnSpPr>
          <p:cNvPr id="226" name="Google Shape;226;p14"/>
          <p:cNvCxnSpPr/>
          <p:nvPr/>
        </p:nvCxnSpPr>
        <p:spPr>
          <a:xfrm rot="10800000">
            <a:off x="6772475" y="3528475"/>
            <a:ext cx="600" cy="351900"/>
          </a:xfrm>
          <a:prstGeom prst="straightConnector1">
            <a:avLst/>
          </a:prstGeom>
          <a:noFill/>
          <a:ln cap="flat" cmpd="sng" w="9525">
            <a:solidFill>
              <a:schemeClr val="dk2"/>
            </a:solidFill>
            <a:prstDash val="solid"/>
            <a:round/>
            <a:headEnd len="sm" w="sm" type="none"/>
            <a:tailEnd len="med" w="med" type="stealth"/>
          </a:ln>
        </p:spPr>
      </p:cxnSp>
      <p:cxnSp>
        <p:nvCxnSpPr>
          <p:cNvPr id="227" name="Google Shape;227;p14"/>
          <p:cNvCxnSpPr/>
          <p:nvPr/>
        </p:nvCxnSpPr>
        <p:spPr>
          <a:xfrm rot="10800000">
            <a:off x="8197150" y="3528475"/>
            <a:ext cx="600" cy="351900"/>
          </a:xfrm>
          <a:prstGeom prst="straightConnector1">
            <a:avLst/>
          </a:prstGeom>
          <a:noFill/>
          <a:ln cap="flat" cmpd="sng" w="9525">
            <a:solidFill>
              <a:schemeClr val="dk2"/>
            </a:solidFill>
            <a:prstDash val="solid"/>
            <a:round/>
            <a:headEnd len="sm" w="sm" type="none"/>
            <a:tailEnd len="med" w="med" type="stealth"/>
          </a:ln>
        </p:spPr>
      </p:cxnSp>
      <p:cxnSp>
        <p:nvCxnSpPr>
          <p:cNvPr id="228" name="Google Shape;228;p14"/>
          <p:cNvCxnSpPr/>
          <p:nvPr/>
        </p:nvCxnSpPr>
        <p:spPr>
          <a:xfrm rot="10800000">
            <a:off x="5383988" y="2497363"/>
            <a:ext cx="600" cy="351900"/>
          </a:xfrm>
          <a:prstGeom prst="straightConnector1">
            <a:avLst/>
          </a:prstGeom>
          <a:noFill/>
          <a:ln cap="flat" cmpd="sng" w="9525">
            <a:solidFill>
              <a:schemeClr val="dk2"/>
            </a:solidFill>
            <a:prstDash val="solid"/>
            <a:round/>
            <a:headEnd len="sm" w="sm" type="none"/>
            <a:tailEnd len="med" w="med" type="stealth"/>
          </a:ln>
        </p:spPr>
      </p:cxnSp>
      <p:cxnSp>
        <p:nvCxnSpPr>
          <p:cNvPr id="229" name="Google Shape;229;p14"/>
          <p:cNvCxnSpPr/>
          <p:nvPr/>
        </p:nvCxnSpPr>
        <p:spPr>
          <a:xfrm rot="10800000">
            <a:off x="6736288" y="2487288"/>
            <a:ext cx="600" cy="351900"/>
          </a:xfrm>
          <a:prstGeom prst="straightConnector1">
            <a:avLst/>
          </a:prstGeom>
          <a:noFill/>
          <a:ln cap="flat" cmpd="sng" w="9525">
            <a:solidFill>
              <a:schemeClr val="dk2"/>
            </a:solidFill>
            <a:prstDash val="solid"/>
            <a:round/>
            <a:headEnd len="sm" w="sm" type="none"/>
            <a:tailEnd len="med" w="med" type="stealth"/>
          </a:ln>
        </p:spPr>
      </p:cxnSp>
      <p:cxnSp>
        <p:nvCxnSpPr>
          <p:cNvPr id="230" name="Google Shape;230;p14"/>
          <p:cNvCxnSpPr/>
          <p:nvPr/>
        </p:nvCxnSpPr>
        <p:spPr>
          <a:xfrm rot="10800000">
            <a:off x="8160963" y="2487288"/>
            <a:ext cx="600" cy="351900"/>
          </a:xfrm>
          <a:prstGeom prst="straightConnector1">
            <a:avLst/>
          </a:prstGeom>
          <a:noFill/>
          <a:ln cap="flat" cmpd="sng" w="9525">
            <a:solidFill>
              <a:schemeClr val="dk2"/>
            </a:solidFill>
            <a:prstDash val="solid"/>
            <a:round/>
            <a:headEnd len="sm" w="sm" type="none"/>
            <a:tailEnd len="med" w="med" type="stealth"/>
          </a:ln>
        </p:spPr>
      </p:cxnSp>
      <p:cxnSp>
        <p:nvCxnSpPr>
          <p:cNvPr id="231" name="Google Shape;231;p14"/>
          <p:cNvCxnSpPr/>
          <p:nvPr/>
        </p:nvCxnSpPr>
        <p:spPr>
          <a:xfrm rot="10800000">
            <a:off x="5384138" y="1841713"/>
            <a:ext cx="600" cy="351900"/>
          </a:xfrm>
          <a:prstGeom prst="straightConnector1">
            <a:avLst/>
          </a:prstGeom>
          <a:noFill/>
          <a:ln cap="flat" cmpd="sng" w="9525">
            <a:solidFill>
              <a:schemeClr val="dk2"/>
            </a:solidFill>
            <a:prstDash val="solid"/>
            <a:round/>
            <a:headEnd len="sm" w="sm" type="none"/>
            <a:tailEnd len="med" w="med" type="stealth"/>
          </a:ln>
        </p:spPr>
      </p:cxnSp>
      <p:cxnSp>
        <p:nvCxnSpPr>
          <p:cNvPr id="232" name="Google Shape;232;p14"/>
          <p:cNvCxnSpPr/>
          <p:nvPr/>
        </p:nvCxnSpPr>
        <p:spPr>
          <a:xfrm rot="10800000">
            <a:off x="6700113" y="1831638"/>
            <a:ext cx="600" cy="351900"/>
          </a:xfrm>
          <a:prstGeom prst="straightConnector1">
            <a:avLst/>
          </a:prstGeom>
          <a:noFill/>
          <a:ln cap="flat" cmpd="sng" w="9525">
            <a:solidFill>
              <a:schemeClr val="dk2"/>
            </a:solidFill>
            <a:prstDash val="solid"/>
            <a:round/>
            <a:headEnd len="sm" w="sm" type="none"/>
            <a:tailEnd len="med" w="med" type="stealth"/>
          </a:ln>
        </p:spPr>
      </p:cxnSp>
      <p:cxnSp>
        <p:nvCxnSpPr>
          <p:cNvPr id="233" name="Google Shape;233;p14"/>
          <p:cNvCxnSpPr/>
          <p:nvPr/>
        </p:nvCxnSpPr>
        <p:spPr>
          <a:xfrm rot="10800000">
            <a:off x="8124788" y="1831638"/>
            <a:ext cx="600" cy="351900"/>
          </a:xfrm>
          <a:prstGeom prst="straightConnector1">
            <a:avLst/>
          </a:prstGeom>
          <a:noFill/>
          <a:ln cap="flat" cmpd="sng" w="9525">
            <a:solidFill>
              <a:schemeClr val="dk2"/>
            </a:solidFill>
            <a:prstDash val="solid"/>
            <a:round/>
            <a:headEnd len="sm" w="sm" type="none"/>
            <a:tailEnd len="med" w="med" type="stealth"/>
          </a:ln>
        </p:spPr>
      </p:cxnSp>
      <p:sp>
        <p:nvSpPr>
          <p:cNvPr id="234" name="Google Shape;234;p14"/>
          <p:cNvSpPr/>
          <p:nvPr/>
        </p:nvSpPr>
        <p:spPr>
          <a:xfrm>
            <a:off x="6204713" y="1308125"/>
            <a:ext cx="1100100" cy="5376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Feed Forward NN</a:t>
            </a:r>
            <a:endParaRPr b="0" i="0" sz="1200" u="none" cap="none" strike="noStrike">
              <a:solidFill>
                <a:srgbClr val="000000"/>
              </a:solidFill>
              <a:latin typeface="Open Sans"/>
              <a:ea typeface="Open Sans"/>
              <a:cs typeface="Open Sans"/>
              <a:sym typeface="Open Sans"/>
            </a:endParaRPr>
          </a:p>
        </p:txBody>
      </p:sp>
      <p:sp>
        <p:nvSpPr>
          <p:cNvPr id="235" name="Google Shape;235;p14"/>
          <p:cNvSpPr/>
          <p:nvPr/>
        </p:nvSpPr>
        <p:spPr>
          <a:xfrm>
            <a:off x="7575188" y="1308125"/>
            <a:ext cx="1100100" cy="5376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Feed Forward NN</a:t>
            </a:r>
            <a:endParaRPr b="0" i="0" sz="1200" u="none" cap="none" strike="noStrike">
              <a:solidFill>
                <a:srgbClr val="000000"/>
              </a:solidFill>
              <a:latin typeface="Open Sans"/>
              <a:ea typeface="Open Sans"/>
              <a:cs typeface="Open Sans"/>
              <a:sym typeface="Open Sans"/>
            </a:endParaRPr>
          </a:p>
        </p:txBody>
      </p:sp>
      <p:pic>
        <p:nvPicPr>
          <p:cNvPr descr="{&quot;aid&quot;:null,&quot;id&quot;:&quot;7&quot;,&quot;font&quot;:{&quot;family&quot;:&quot;Arial&quot;,&quot;color&quot;:&quot;#000000&quot;,&quot;size&quot;:12},&quot;type&quot;:&quot;$$&quot;,&quot;backgroundColor&quot;:&quot;#FFFFFF&quot;,&quot;code&quot;:&quot;$$x_{1}$$&quot;,&quot;ts&quot;:1700507095923,&quot;cs&quot;:&quot;fGQiDx4gnT1xO05M46HRcQ==&quot;,&quot;size&quot;:{&quot;width&quot;:15.666666666666666,&quot;height&quot;:11.333333333333334}}" id="236" name="Google Shape;236;p14"/>
          <p:cNvPicPr preferRelativeResize="0"/>
          <p:nvPr/>
        </p:nvPicPr>
        <p:blipFill rotWithShape="1">
          <a:blip r:embed="rId3">
            <a:alphaModFix/>
          </a:blip>
          <a:srcRect b="0" l="0" r="0" t="0"/>
          <a:stretch/>
        </p:blipFill>
        <p:spPr>
          <a:xfrm>
            <a:off x="5309025" y="2281438"/>
            <a:ext cx="149225" cy="107950"/>
          </a:xfrm>
          <a:prstGeom prst="rect">
            <a:avLst/>
          </a:prstGeom>
          <a:noFill/>
          <a:ln>
            <a:noFill/>
          </a:ln>
        </p:spPr>
      </p:pic>
      <p:pic>
        <p:nvPicPr>
          <p:cNvPr descr="{&quot;font&quot;:{&quot;family&quot;:&quot;Arial&quot;,&quot;color&quot;:&quot;#000000&quot;,&quot;size&quot;:12},&quot;type&quot;:&quot;$$&quot;,&quot;backgroundColor&quot;:&quot;#FFFFFF&quot;,&quot;id&quot;:&quot;8&quot;,&quot;aid&quot;:null,&quot;code&quot;:&quot;$$x_{2}$$&quot;,&quot;ts&quot;:1700507117757,&quot;cs&quot;:&quot;ggljItHLUjihdOxAsHIDzg==&quot;,&quot;size&quot;:{&quot;width&quot;:16,&quot;height&quot;:11.333333333333334}}" id="237" name="Google Shape;237;p14"/>
          <p:cNvPicPr preferRelativeResize="0"/>
          <p:nvPr/>
        </p:nvPicPr>
        <p:blipFill rotWithShape="1">
          <a:blip r:embed="rId4">
            <a:alphaModFix/>
          </a:blip>
          <a:srcRect b="0" l="0" r="0" t="0"/>
          <a:stretch/>
        </p:blipFill>
        <p:spPr>
          <a:xfrm>
            <a:off x="6659438" y="2281438"/>
            <a:ext cx="152400" cy="107950"/>
          </a:xfrm>
          <a:prstGeom prst="rect">
            <a:avLst/>
          </a:prstGeom>
          <a:noFill/>
          <a:ln>
            <a:noFill/>
          </a:ln>
        </p:spPr>
      </p:pic>
      <p:pic>
        <p:nvPicPr>
          <p:cNvPr descr="{&quot;backgroundColor&quot;:&quot;#FFFFFF&quot;,&quot;id&quot;:&quot;9&quot;,&quot;font&quot;:{&quot;family&quot;:&quot;Arial&quot;,&quot;size&quot;:12,&quot;color&quot;:&quot;#000000&quot;},&quot;code&quot;:&quot;$$x_{3}$$&quot;,&quot;type&quot;:&quot;$$&quot;,&quot;aid&quot;:null,&quot;ts&quot;:1700507226215,&quot;cs&quot;:&quot;7uYxXZXxjJB2AX2/VXa+WA==&quot;,&quot;size&quot;:{&quot;width&quot;:16,&quot;height&quot;:11.666666666666666}}" id="238" name="Google Shape;238;p14"/>
          <p:cNvPicPr preferRelativeResize="0"/>
          <p:nvPr/>
        </p:nvPicPr>
        <p:blipFill rotWithShape="1">
          <a:blip r:embed="rId5">
            <a:alphaModFix/>
          </a:blip>
          <a:srcRect b="0" l="0" r="0" t="0"/>
          <a:stretch/>
        </p:blipFill>
        <p:spPr>
          <a:xfrm>
            <a:off x="8084113" y="2279850"/>
            <a:ext cx="152400" cy="111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5"/>
          <p:cNvPicPr preferRelativeResize="0"/>
          <p:nvPr/>
        </p:nvPicPr>
        <p:blipFill rotWithShape="1">
          <a:blip r:embed="rId3">
            <a:alphaModFix/>
          </a:blip>
          <a:srcRect b="0" l="0" r="0" t="0"/>
          <a:stretch/>
        </p:blipFill>
        <p:spPr>
          <a:xfrm>
            <a:off x="1384688" y="711897"/>
            <a:ext cx="5866926" cy="1664725"/>
          </a:xfrm>
          <a:prstGeom prst="rect">
            <a:avLst/>
          </a:prstGeom>
          <a:noFill/>
          <a:ln>
            <a:noFill/>
          </a:ln>
        </p:spPr>
      </p:pic>
      <p:pic>
        <p:nvPicPr>
          <p:cNvPr id="244" name="Google Shape;244;p15"/>
          <p:cNvPicPr preferRelativeResize="0"/>
          <p:nvPr/>
        </p:nvPicPr>
        <p:blipFill rotWithShape="1">
          <a:blip r:embed="rId4">
            <a:alphaModFix/>
          </a:blip>
          <a:srcRect b="0" l="0" r="0" t="0"/>
          <a:stretch/>
        </p:blipFill>
        <p:spPr>
          <a:xfrm>
            <a:off x="1658713" y="2477400"/>
            <a:ext cx="5435900" cy="1664725"/>
          </a:xfrm>
          <a:prstGeom prst="rect">
            <a:avLst/>
          </a:prstGeom>
          <a:noFill/>
          <a:ln>
            <a:noFill/>
          </a:ln>
        </p:spPr>
      </p:pic>
      <p:pic>
        <p:nvPicPr>
          <p:cNvPr id="245" name="Google Shape;245;p15"/>
          <p:cNvPicPr preferRelativeResize="0"/>
          <p:nvPr/>
        </p:nvPicPr>
        <p:blipFill rotWithShape="1">
          <a:blip r:embed="rId5">
            <a:alphaModFix/>
          </a:blip>
          <a:srcRect b="0" l="0" r="0" t="0"/>
          <a:stretch/>
        </p:blipFill>
        <p:spPr>
          <a:xfrm>
            <a:off x="963719" y="118412"/>
            <a:ext cx="7216568" cy="469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are the existing models? How to Train? </a:t>
            </a:r>
            <a:endParaRPr/>
          </a:p>
        </p:txBody>
      </p:sp>
      <p:sp>
        <p:nvSpPr>
          <p:cNvPr id="251" name="Google Shape;251;p16"/>
          <p:cNvSpPr txBox="1"/>
          <p:nvPr>
            <p:ph idx="1" type="body"/>
          </p:nvPr>
        </p:nvSpPr>
        <p:spPr>
          <a:xfrm>
            <a:off x="311700" y="1266325"/>
            <a:ext cx="4134900" cy="35028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Char char="●"/>
            </a:pPr>
            <a:r>
              <a:rPr lang="en" sz="1600"/>
              <a:t>Transformer models are typically created using semi- or unsupervised learning with a very large collection of corpora</a:t>
            </a:r>
            <a:endParaRPr sz="1600"/>
          </a:p>
          <a:p>
            <a:pPr indent="-330200" lvl="0" marL="457200" rtl="0" algn="l">
              <a:lnSpc>
                <a:spcPct val="115000"/>
              </a:lnSpc>
              <a:spcBef>
                <a:spcPts val="0"/>
              </a:spcBef>
              <a:spcAft>
                <a:spcPts val="0"/>
              </a:spcAft>
              <a:buClr>
                <a:schemeClr val="dk1"/>
              </a:buClr>
              <a:buSzPts val="1600"/>
              <a:buChar char="●"/>
            </a:pPr>
            <a:r>
              <a:rPr lang="en" sz="1600"/>
              <a:t>Fine-tuning is required in order to tackle specific tasks </a:t>
            </a:r>
            <a:endParaRPr sz="1600"/>
          </a:p>
        </p:txBody>
      </p:sp>
      <p:pic>
        <p:nvPicPr>
          <p:cNvPr id="252" name="Google Shape;252;p16"/>
          <p:cNvPicPr preferRelativeResize="0"/>
          <p:nvPr/>
        </p:nvPicPr>
        <p:blipFill rotWithShape="1">
          <a:blip r:embed="rId3">
            <a:alphaModFix/>
          </a:blip>
          <a:srcRect b="0" l="0" r="0" t="0"/>
          <a:stretch/>
        </p:blipFill>
        <p:spPr>
          <a:xfrm>
            <a:off x="4572000" y="1266325"/>
            <a:ext cx="4134901" cy="32785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7"/>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solidFill>
                  <a:schemeClr val="accent5"/>
                </a:solidFill>
              </a:rPr>
              <a:t>Large Language Models (LLMs) </a:t>
            </a:r>
            <a:endParaRPr>
              <a:solidFill>
                <a:schemeClr val="accent5"/>
              </a:solidFill>
            </a:endParaRPr>
          </a:p>
          <a:p>
            <a:pPr indent="0" lvl="0" marL="0" rtl="0" algn="ctr">
              <a:lnSpc>
                <a:spcPct val="100000"/>
              </a:lnSpc>
              <a:spcBef>
                <a:spcPts val="0"/>
              </a:spcBef>
              <a:spcAft>
                <a:spcPts val="0"/>
              </a:spcAft>
              <a:buSzPct val="111111"/>
              <a:buNone/>
            </a:pPr>
            <a:r>
              <a:rPr lang="en">
                <a:solidFill>
                  <a:schemeClr val="accent5"/>
                </a:solidFill>
              </a:rPr>
              <a:t>and NLP Tasks</a:t>
            </a:r>
            <a:endParaRPr>
              <a:solidFill>
                <a:schemeClr val="accent5"/>
              </a:solidFill>
            </a:endParaRPr>
          </a:p>
        </p:txBody>
      </p:sp>
      <p:pic>
        <p:nvPicPr>
          <p:cNvPr id="258" name="Google Shape;258;p17"/>
          <p:cNvPicPr preferRelativeResize="0"/>
          <p:nvPr/>
        </p:nvPicPr>
        <p:blipFill rotWithShape="1">
          <a:blip r:embed="rId3">
            <a:alphaModFix/>
          </a:blip>
          <a:srcRect b="0" l="0" r="0" t="0"/>
          <a:stretch/>
        </p:blipFill>
        <p:spPr>
          <a:xfrm>
            <a:off x="562850" y="1998424"/>
            <a:ext cx="8069002" cy="2568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8"/>
          <p:cNvPicPr preferRelativeResize="0"/>
          <p:nvPr/>
        </p:nvPicPr>
        <p:blipFill rotWithShape="1">
          <a:blip r:embed="rId3">
            <a:alphaModFix/>
          </a:blip>
          <a:srcRect b="0" l="0" r="0" t="0"/>
          <a:stretch/>
        </p:blipFill>
        <p:spPr>
          <a:xfrm>
            <a:off x="464225" y="40825"/>
            <a:ext cx="8215549" cy="4911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accent5"/>
                </a:solidFill>
              </a:rPr>
              <a:t>B</a:t>
            </a:r>
            <a:r>
              <a:rPr lang="en"/>
              <a:t>idirectional </a:t>
            </a:r>
            <a:r>
              <a:rPr lang="en">
                <a:solidFill>
                  <a:schemeClr val="accent5"/>
                </a:solidFill>
              </a:rPr>
              <a:t>E</a:t>
            </a:r>
            <a:r>
              <a:rPr lang="en"/>
              <a:t>ncoder </a:t>
            </a:r>
            <a:r>
              <a:rPr lang="en">
                <a:solidFill>
                  <a:schemeClr val="accent5"/>
                </a:solidFill>
              </a:rPr>
              <a:t>R</a:t>
            </a:r>
            <a:r>
              <a:rPr lang="en"/>
              <a:t>epresentation from </a:t>
            </a:r>
            <a:r>
              <a:rPr lang="en">
                <a:solidFill>
                  <a:schemeClr val="accent5"/>
                </a:solidFill>
              </a:rPr>
              <a:t>T</a:t>
            </a:r>
            <a:r>
              <a:rPr lang="en"/>
              <a:t>ransformers</a:t>
            </a:r>
            <a:endParaRPr/>
          </a:p>
        </p:txBody>
      </p:sp>
      <p:sp>
        <p:nvSpPr>
          <p:cNvPr id="269" name="Google Shape;269;p19"/>
          <p:cNvSpPr txBox="1"/>
          <p:nvPr>
            <p:ph idx="1" type="body"/>
          </p:nvPr>
        </p:nvSpPr>
        <p:spPr>
          <a:xfrm>
            <a:off x="379925" y="1207825"/>
            <a:ext cx="5313300" cy="35538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Char char="●"/>
            </a:pPr>
            <a:r>
              <a:rPr b="1" lang="en" sz="1600"/>
              <a:t>BERT</a:t>
            </a:r>
            <a:r>
              <a:rPr lang="en" sz="1600"/>
              <a:t> (Devlin et al., 2018) pre-trained based on the two unsupervised tasks: </a:t>
            </a:r>
            <a:endParaRPr sz="1600"/>
          </a:p>
          <a:p>
            <a:pPr indent="-330200" lvl="0" marL="457200" rtl="0" algn="l">
              <a:lnSpc>
                <a:spcPct val="115000"/>
              </a:lnSpc>
              <a:spcBef>
                <a:spcPts val="0"/>
              </a:spcBef>
              <a:spcAft>
                <a:spcPts val="0"/>
              </a:spcAft>
              <a:buClr>
                <a:schemeClr val="dk1"/>
              </a:buClr>
              <a:buSzPts val="1600"/>
              <a:buChar char="●"/>
            </a:pPr>
            <a:r>
              <a:t/>
            </a:r>
            <a:endParaRPr sz="1600"/>
          </a:p>
          <a:p>
            <a:pPr indent="-330200" lvl="0" marL="457200" rtl="0" algn="l">
              <a:lnSpc>
                <a:spcPct val="115000"/>
              </a:lnSpc>
              <a:spcBef>
                <a:spcPts val="0"/>
              </a:spcBef>
              <a:spcAft>
                <a:spcPts val="0"/>
              </a:spcAft>
              <a:buClr>
                <a:schemeClr val="dk1"/>
              </a:buClr>
              <a:buSzPts val="1600"/>
              <a:buChar char="●"/>
            </a:pPr>
            <a:r>
              <a:rPr lang="en" sz="1600"/>
              <a:t>Masked Language Model</a:t>
            </a:r>
            <a:endParaRPr sz="1600"/>
          </a:p>
          <a:p>
            <a:pPr indent="-317500" lvl="1" marL="914400" rtl="0" algn="l">
              <a:lnSpc>
                <a:spcPct val="115000"/>
              </a:lnSpc>
              <a:spcBef>
                <a:spcPts val="0"/>
              </a:spcBef>
              <a:spcAft>
                <a:spcPts val="0"/>
              </a:spcAft>
              <a:buClr>
                <a:schemeClr val="accent1"/>
              </a:buClr>
              <a:buSzPts val="1400"/>
              <a:buChar char="○"/>
            </a:pPr>
            <a:r>
              <a:rPr lang="en"/>
              <a:t>Masking certain words randomly (~15%) in text and trying to “recover” these words </a:t>
            </a:r>
            <a:endParaRPr/>
          </a:p>
          <a:p>
            <a:pPr indent="-317500" lvl="1" marL="914400" rtl="0" algn="l">
              <a:lnSpc>
                <a:spcPct val="115000"/>
              </a:lnSpc>
              <a:spcBef>
                <a:spcPts val="0"/>
              </a:spcBef>
              <a:spcAft>
                <a:spcPts val="0"/>
              </a:spcAft>
              <a:buClr>
                <a:schemeClr val="accent1"/>
              </a:buClr>
              <a:buSzPts val="1400"/>
              <a:buChar char="○"/>
            </a:pPr>
            <a:r>
              <a:rPr lang="en"/>
              <a:t>The cat sat on the ____</a:t>
            </a:r>
            <a:endParaRPr/>
          </a:p>
          <a:p>
            <a:pPr indent="-330200" lvl="0" marL="457200" rtl="0" algn="l">
              <a:lnSpc>
                <a:spcPct val="115000"/>
              </a:lnSpc>
              <a:spcBef>
                <a:spcPts val="0"/>
              </a:spcBef>
              <a:spcAft>
                <a:spcPts val="0"/>
              </a:spcAft>
              <a:buClr>
                <a:schemeClr val="lt1"/>
              </a:buClr>
              <a:buSzPts val="1600"/>
              <a:buChar char="●"/>
            </a:pPr>
            <a:r>
              <a:t/>
            </a:r>
            <a:endParaRPr sz="1600">
              <a:solidFill>
                <a:schemeClr val="lt1"/>
              </a:solidFill>
            </a:endParaRPr>
          </a:p>
          <a:p>
            <a:pPr indent="-330200" lvl="0" marL="457200" rtl="0" algn="l">
              <a:lnSpc>
                <a:spcPct val="115000"/>
              </a:lnSpc>
              <a:spcBef>
                <a:spcPts val="0"/>
              </a:spcBef>
              <a:spcAft>
                <a:spcPts val="0"/>
              </a:spcAft>
              <a:buClr>
                <a:schemeClr val="dk1"/>
              </a:buClr>
              <a:buSzPts val="1600"/>
              <a:buChar char="●"/>
            </a:pPr>
            <a:r>
              <a:rPr lang="en" sz="1600"/>
              <a:t>Next Sentence Prediction</a:t>
            </a:r>
            <a:endParaRPr sz="1600"/>
          </a:p>
          <a:p>
            <a:pPr indent="-317500" lvl="1" marL="914400" rtl="0" algn="l">
              <a:lnSpc>
                <a:spcPct val="115000"/>
              </a:lnSpc>
              <a:spcBef>
                <a:spcPts val="0"/>
              </a:spcBef>
              <a:spcAft>
                <a:spcPts val="0"/>
              </a:spcAft>
              <a:buClr>
                <a:schemeClr val="accent1"/>
              </a:buClr>
              <a:buSzPts val="1400"/>
              <a:buChar char="○"/>
            </a:pPr>
            <a:r>
              <a:rPr lang="en"/>
              <a:t>Focusing on bullet-proofing the model for tasks that require understanding the relationship between the components of text (e.g., sentences)</a:t>
            </a:r>
            <a:endParaRPr/>
          </a:p>
          <a:p>
            <a:pPr indent="-317500" lvl="1" marL="914400" rtl="0" algn="l">
              <a:lnSpc>
                <a:spcPct val="115000"/>
              </a:lnSpc>
              <a:spcBef>
                <a:spcPts val="0"/>
              </a:spcBef>
              <a:spcAft>
                <a:spcPts val="0"/>
              </a:spcAft>
              <a:buClr>
                <a:schemeClr val="accent1"/>
              </a:buClr>
              <a:buSzPts val="1400"/>
              <a:buChar char="○"/>
            </a:pPr>
            <a:r>
              <a:rPr lang="en"/>
              <a:t>I spilled coffee on my shirt. __________</a:t>
            </a:r>
            <a:endParaRPr/>
          </a:p>
        </p:txBody>
      </p:sp>
      <p:pic>
        <p:nvPicPr>
          <p:cNvPr id="270" name="Google Shape;270;p19"/>
          <p:cNvPicPr preferRelativeResize="0"/>
          <p:nvPr/>
        </p:nvPicPr>
        <p:blipFill rotWithShape="1">
          <a:blip r:embed="rId3">
            <a:alphaModFix/>
          </a:blip>
          <a:srcRect b="0" l="0" r="0" t="0"/>
          <a:stretch/>
        </p:blipFill>
        <p:spPr>
          <a:xfrm>
            <a:off x="6007325" y="1152425"/>
            <a:ext cx="2698249" cy="2096975"/>
          </a:xfrm>
          <a:prstGeom prst="rect">
            <a:avLst/>
          </a:prstGeom>
          <a:noFill/>
          <a:ln>
            <a:noFill/>
          </a:ln>
        </p:spPr>
      </p:pic>
      <p:pic>
        <p:nvPicPr>
          <p:cNvPr id="271" name="Google Shape;271;p19"/>
          <p:cNvPicPr preferRelativeResize="0"/>
          <p:nvPr/>
        </p:nvPicPr>
        <p:blipFill rotWithShape="1">
          <a:blip r:embed="rId4">
            <a:alphaModFix/>
          </a:blip>
          <a:srcRect b="0" l="0" r="0" t="0"/>
          <a:stretch/>
        </p:blipFill>
        <p:spPr>
          <a:xfrm>
            <a:off x="6087838" y="3467450"/>
            <a:ext cx="2342224" cy="123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0B5394"/>
                </a:solidFill>
              </a:rPr>
              <a:t>Outline </a:t>
            </a:r>
            <a:endParaRPr>
              <a:solidFill>
                <a:srgbClr val="0B5394"/>
              </a:solidFill>
            </a:endParaRPr>
          </a:p>
        </p:txBody>
      </p:sp>
      <p:sp>
        <p:nvSpPr>
          <p:cNvPr id="73" name="Google Shape;73;p2"/>
          <p:cNvSpPr/>
          <p:nvPr/>
        </p:nvSpPr>
        <p:spPr>
          <a:xfrm>
            <a:off x="415150" y="1341250"/>
            <a:ext cx="3193500" cy="532200"/>
          </a:xfrm>
          <a:prstGeom prst="homePlate">
            <a:avLst>
              <a:gd fmla="val 500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Open Sans"/>
                <a:ea typeface="Open Sans"/>
                <a:cs typeface="Open Sans"/>
                <a:sym typeface="Open Sans"/>
              </a:rPr>
              <a:t>Overview of Language Models</a:t>
            </a:r>
            <a:endParaRPr b="0" i="0" sz="1500" u="none" cap="none" strike="noStrike">
              <a:solidFill>
                <a:schemeClr val="dk2"/>
              </a:solidFill>
              <a:latin typeface="Open Sans"/>
              <a:ea typeface="Open Sans"/>
              <a:cs typeface="Open Sans"/>
              <a:sym typeface="Open Sans"/>
            </a:endParaRPr>
          </a:p>
        </p:txBody>
      </p:sp>
      <p:sp>
        <p:nvSpPr>
          <p:cNvPr id="74" name="Google Shape;74;p2"/>
          <p:cNvSpPr/>
          <p:nvPr/>
        </p:nvSpPr>
        <p:spPr>
          <a:xfrm>
            <a:off x="415150" y="2063800"/>
            <a:ext cx="3193500" cy="532200"/>
          </a:xfrm>
          <a:prstGeom prst="homePlate">
            <a:avLst>
              <a:gd fmla="val 500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Open Sans"/>
                <a:ea typeface="Open Sans"/>
                <a:cs typeface="Open Sans"/>
                <a:sym typeface="Open Sans"/>
              </a:rPr>
              <a:t>Transformers</a:t>
            </a:r>
            <a:endParaRPr b="0" i="0" sz="1500" u="none" cap="none" strike="noStrike">
              <a:solidFill>
                <a:schemeClr val="dk2"/>
              </a:solidFill>
              <a:latin typeface="Open Sans"/>
              <a:ea typeface="Open Sans"/>
              <a:cs typeface="Open Sans"/>
              <a:sym typeface="Open Sans"/>
            </a:endParaRPr>
          </a:p>
        </p:txBody>
      </p:sp>
      <p:sp>
        <p:nvSpPr>
          <p:cNvPr id="75" name="Google Shape;75;p2"/>
          <p:cNvSpPr/>
          <p:nvPr/>
        </p:nvSpPr>
        <p:spPr>
          <a:xfrm>
            <a:off x="415150" y="2748450"/>
            <a:ext cx="3193500" cy="532200"/>
          </a:xfrm>
          <a:prstGeom prst="homePlate">
            <a:avLst>
              <a:gd fmla="val 50000"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Open Sans"/>
                <a:ea typeface="Open Sans"/>
                <a:cs typeface="Open Sans"/>
                <a:sym typeface="Open Sans"/>
              </a:rPr>
              <a:t>BERT</a:t>
            </a:r>
            <a:endParaRPr b="0" i="0" sz="1500" u="none" cap="none" strike="noStrike">
              <a:solidFill>
                <a:schemeClr val="dk2"/>
              </a:solidFill>
              <a:latin typeface="Open Sans"/>
              <a:ea typeface="Open Sans"/>
              <a:cs typeface="Open Sans"/>
              <a:sym typeface="Open Sans"/>
            </a:endParaRPr>
          </a:p>
        </p:txBody>
      </p:sp>
      <p:sp>
        <p:nvSpPr>
          <p:cNvPr id="76" name="Google Shape;76;p2"/>
          <p:cNvSpPr/>
          <p:nvPr/>
        </p:nvSpPr>
        <p:spPr>
          <a:xfrm>
            <a:off x="415150" y="3471000"/>
            <a:ext cx="3193500" cy="532200"/>
          </a:xfrm>
          <a:prstGeom prst="homePlate">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Open Sans"/>
                <a:ea typeface="Open Sans"/>
                <a:cs typeface="Open Sans"/>
                <a:sym typeface="Open Sans"/>
              </a:rPr>
              <a:t>Simple Transformers</a:t>
            </a:r>
            <a:endParaRPr b="0" i="0" sz="1500" u="none" cap="none" strike="noStrike">
              <a:solidFill>
                <a:schemeClr val="dk2"/>
              </a:solidFill>
              <a:latin typeface="Open Sans"/>
              <a:ea typeface="Open Sans"/>
              <a:cs typeface="Open Sans"/>
              <a:sym typeface="Open Sans"/>
            </a:endParaRPr>
          </a:p>
        </p:txBody>
      </p:sp>
      <p:sp>
        <p:nvSpPr>
          <p:cNvPr id="77" name="Google Shape;77;p2"/>
          <p:cNvSpPr txBox="1"/>
          <p:nvPr/>
        </p:nvSpPr>
        <p:spPr>
          <a:xfrm>
            <a:off x="3937750" y="1299550"/>
            <a:ext cx="30000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B5394"/>
              </a:buClr>
              <a:buSzPts val="1400"/>
              <a:buFont typeface="PT Sans Narrow"/>
              <a:buChar char="●"/>
            </a:pPr>
            <a:r>
              <a:rPr b="0" i="0" lang="en" sz="1400" u="none" cap="none" strike="noStrike">
                <a:solidFill>
                  <a:srgbClr val="0B5394"/>
                </a:solidFill>
                <a:latin typeface="PT Sans Narrow"/>
                <a:ea typeface="PT Sans Narrow"/>
                <a:cs typeface="PT Sans Narrow"/>
                <a:sym typeface="PT Sans Narrow"/>
              </a:rPr>
              <a:t>What are Language Models?</a:t>
            </a:r>
            <a:endParaRPr b="0" i="0" sz="1400" u="none" cap="none" strike="noStrike">
              <a:solidFill>
                <a:srgbClr val="0B5394"/>
              </a:solidFill>
              <a:latin typeface="PT Sans Narrow"/>
              <a:ea typeface="PT Sans Narrow"/>
              <a:cs typeface="PT Sans Narrow"/>
              <a:sym typeface="PT Sans Narrow"/>
            </a:endParaRPr>
          </a:p>
          <a:p>
            <a:pPr indent="-317500" lvl="0" marL="457200" marR="0" rtl="0" algn="l">
              <a:lnSpc>
                <a:spcPct val="100000"/>
              </a:lnSpc>
              <a:spcBef>
                <a:spcPts val="0"/>
              </a:spcBef>
              <a:spcAft>
                <a:spcPts val="0"/>
              </a:spcAft>
              <a:buClr>
                <a:srgbClr val="0B5394"/>
              </a:buClr>
              <a:buSzPts val="1400"/>
              <a:buFont typeface="PT Sans Narrow"/>
              <a:buChar char="●"/>
            </a:pPr>
            <a:r>
              <a:rPr b="0" i="0" lang="en" sz="1400" u="none" cap="none" strike="noStrike">
                <a:solidFill>
                  <a:srgbClr val="0B5394"/>
                </a:solidFill>
                <a:latin typeface="PT Sans Narrow"/>
                <a:ea typeface="PT Sans Narrow"/>
                <a:cs typeface="PT Sans Narrow"/>
                <a:sym typeface="PT Sans Narrow"/>
              </a:rPr>
              <a:t>LSTM and RNN </a:t>
            </a:r>
            <a:endParaRPr b="0" i="0" sz="1400" u="none" cap="none" strike="noStrike">
              <a:solidFill>
                <a:srgbClr val="0B5394"/>
              </a:solidFill>
              <a:latin typeface="PT Sans Narrow"/>
              <a:ea typeface="PT Sans Narrow"/>
              <a:cs typeface="PT Sans Narrow"/>
              <a:sym typeface="PT Sans Narrow"/>
            </a:endParaRPr>
          </a:p>
        </p:txBody>
      </p:sp>
      <p:sp>
        <p:nvSpPr>
          <p:cNvPr id="78" name="Google Shape;78;p2"/>
          <p:cNvSpPr txBox="1"/>
          <p:nvPr/>
        </p:nvSpPr>
        <p:spPr>
          <a:xfrm>
            <a:off x="3937750" y="1914250"/>
            <a:ext cx="3000000" cy="831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B5394"/>
              </a:buClr>
              <a:buSzPts val="1400"/>
              <a:buFont typeface="PT Sans Narrow"/>
              <a:buChar char="●"/>
            </a:pPr>
            <a:r>
              <a:rPr b="0" i="0" lang="en" sz="1400" u="none" cap="none" strike="noStrike">
                <a:solidFill>
                  <a:srgbClr val="0B5394"/>
                </a:solidFill>
                <a:latin typeface="PT Sans Narrow"/>
                <a:ea typeface="PT Sans Narrow"/>
                <a:cs typeface="PT Sans Narrow"/>
                <a:sym typeface="PT Sans Narrow"/>
              </a:rPr>
              <a:t>Encoder and Decoder</a:t>
            </a:r>
            <a:endParaRPr b="0" i="0" sz="1400" u="none" cap="none" strike="noStrike">
              <a:solidFill>
                <a:srgbClr val="0B5394"/>
              </a:solidFill>
              <a:latin typeface="PT Sans Narrow"/>
              <a:ea typeface="PT Sans Narrow"/>
              <a:cs typeface="PT Sans Narrow"/>
              <a:sym typeface="PT Sans Narrow"/>
            </a:endParaRPr>
          </a:p>
          <a:p>
            <a:pPr indent="-317500" lvl="0" marL="457200" marR="0" rtl="0" algn="l">
              <a:lnSpc>
                <a:spcPct val="100000"/>
              </a:lnSpc>
              <a:spcBef>
                <a:spcPts val="0"/>
              </a:spcBef>
              <a:spcAft>
                <a:spcPts val="0"/>
              </a:spcAft>
              <a:buClr>
                <a:srgbClr val="0B5394"/>
              </a:buClr>
              <a:buSzPts val="1400"/>
              <a:buFont typeface="PT Sans Narrow"/>
              <a:buChar char="●"/>
            </a:pPr>
            <a:r>
              <a:rPr b="0" i="0" lang="en" sz="1400" u="none" cap="none" strike="noStrike">
                <a:solidFill>
                  <a:srgbClr val="0B5394"/>
                </a:solidFill>
                <a:latin typeface="PT Sans Narrow"/>
                <a:ea typeface="PT Sans Narrow"/>
                <a:cs typeface="PT Sans Narrow"/>
                <a:sym typeface="PT Sans Narrow"/>
              </a:rPr>
              <a:t>Self-attention</a:t>
            </a:r>
            <a:endParaRPr b="0" i="0" sz="1400" u="none" cap="none" strike="noStrike">
              <a:solidFill>
                <a:srgbClr val="0B5394"/>
              </a:solidFill>
              <a:latin typeface="PT Sans Narrow"/>
              <a:ea typeface="PT Sans Narrow"/>
              <a:cs typeface="PT Sans Narrow"/>
              <a:sym typeface="PT Sans Narrow"/>
            </a:endParaRPr>
          </a:p>
          <a:p>
            <a:pPr indent="-317500" lvl="0" marL="457200" marR="0" rtl="0" algn="l">
              <a:lnSpc>
                <a:spcPct val="100000"/>
              </a:lnSpc>
              <a:spcBef>
                <a:spcPts val="0"/>
              </a:spcBef>
              <a:spcAft>
                <a:spcPts val="0"/>
              </a:spcAft>
              <a:buClr>
                <a:srgbClr val="0B5394"/>
              </a:buClr>
              <a:buSzPts val="1400"/>
              <a:buFont typeface="PT Sans Narrow"/>
              <a:buChar char="●"/>
            </a:pPr>
            <a:r>
              <a:rPr b="0" i="0" lang="en" sz="1400" u="none" cap="none" strike="noStrike">
                <a:solidFill>
                  <a:srgbClr val="0B5394"/>
                </a:solidFill>
                <a:latin typeface="PT Sans Narrow"/>
                <a:ea typeface="PT Sans Narrow"/>
                <a:cs typeface="PT Sans Narrow"/>
                <a:sym typeface="PT Sans Narrow"/>
              </a:rPr>
              <a:t>Training Transformer Models</a:t>
            </a:r>
            <a:endParaRPr b="0" i="0" sz="1400" u="none" cap="none" strike="noStrike">
              <a:solidFill>
                <a:srgbClr val="0B5394"/>
              </a:solidFill>
              <a:latin typeface="PT Sans Narrow"/>
              <a:ea typeface="PT Sans Narrow"/>
              <a:cs typeface="PT Sans Narrow"/>
              <a:sym typeface="PT Sans Narrow"/>
            </a:endParaRPr>
          </a:p>
        </p:txBody>
      </p:sp>
      <p:sp>
        <p:nvSpPr>
          <p:cNvPr id="79" name="Google Shape;79;p2"/>
          <p:cNvSpPr txBox="1"/>
          <p:nvPr/>
        </p:nvSpPr>
        <p:spPr>
          <a:xfrm>
            <a:off x="3937750" y="2706750"/>
            <a:ext cx="30000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B5394"/>
              </a:buClr>
              <a:buSzPts val="1400"/>
              <a:buFont typeface="PT Sans Narrow"/>
              <a:buChar char="●"/>
            </a:pPr>
            <a:r>
              <a:rPr b="0" i="0" lang="en" sz="1400" u="none" cap="none" strike="noStrike">
                <a:solidFill>
                  <a:srgbClr val="0B5394"/>
                </a:solidFill>
                <a:latin typeface="PT Sans Narrow"/>
                <a:ea typeface="PT Sans Narrow"/>
                <a:cs typeface="PT Sans Narrow"/>
                <a:sym typeface="PT Sans Narrow"/>
              </a:rPr>
              <a:t>Overview of Large Language Models</a:t>
            </a:r>
            <a:endParaRPr b="0" i="0" sz="1400" u="none" cap="none" strike="noStrike">
              <a:solidFill>
                <a:srgbClr val="0B5394"/>
              </a:solidFill>
              <a:latin typeface="PT Sans Narrow"/>
              <a:ea typeface="PT Sans Narrow"/>
              <a:cs typeface="PT Sans Narrow"/>
              <a:sym typeface="PT Sans Narrow"/>
            </a:endParaRPr>
          </a:p>
          <a:p>
            <a:pPr indent="-317500" lvl="0" marL="457200" marR="0" rtl="0" algn="l">
              <a:lnSpc>
                <a:spcPct val="100000"/>
              </a:lnSpc>
              <a:spcBef>
                <a:spcPts val="0"/>
              </a:spcBef>
              <a:spcAft>
                <a:spcPts val="0"/>
              </a:spcAft>
              <a:buClr>
                <a:srgbClr val="0B5394"/>
              </a:buClr>
              <a:buSzPts val="1400"/>
              <a:buFont typeface="PT Sans Narrow"/>
              <a:buChar char="●"/>
            </a:pPr>
            <a:r>
              <a:rPr b="0" i="0" lang="en" sz="1400" u="none" cap="none" strike="noStrike">
                <a:solidFill>
                  <a:srgbClr val="0B5394"/>
                </a:solidFill>
                <a:latin typeface="PT Sans Narrow"/>
                <a:ea typeface="PT Sans Narrow"/>
                <a:cs typeface="PT Sans Narrow"/>
                <a:sym typeface="PT Sans Narrow"/>
              </a:rPr>
              <a:t>BERT</a:t>
            </a:r>
            <a:endParaRPr b="0" i="0" sz="1400" u="none" cap="none" strike="noStrike">
              <a:solidFill>
                <a:srgbClr val="0B5394"/>
              </a:solidFill>
              <a:latin typeface="PT Sans Narrow"/>
              <a:ea typeface="PT Sans Narrow"/>
              <a:cs typeface="PT Sans Narrow"/>
              <a:sym typeface="PT Sans Narrow"/>
            </a:endParaRPr>
          </a:p>
        </p:txBody>
      </p:sp>
      <p:sp>
        <p:nvSpPr>
          <p:cNvPr id="80" name="Google Shape;80;p2"/>
          <p:cNvSpPr txBox="1"/>
          <p:nvPr/>
        </p:nvSpPr>
        <p:spPr>
          <a:xfrm>
            <a:off x="3937750" y="3507375"/>
            <a:ext cx="30000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B5394"/>
              </a:buClr>
              <a:buSzPts val="1400"/>
              <a:buFont typeface="PT Sans Narrow"/>
              <a:buChar char="●"/>
            </a:pPr>
            <a:r>
              <a:rPr b="0" i="0" lang="en" sz="1400" u="none" cap="none" strike="noStrike">
                <a:solidFill>
                  <a:srgbClr val="0B5394"/>
                </a:solidFill>
                <a:latin typeface="PT Sans Narrow"/>
                <a:ea typeface="PT Sans Narrow"/>
                <a:cs typeface="PT Sans Narrow"/>
                <a:sym typeface="PT Sans Narrow"/>
              </a:rPr>
              <a:t>Assignment - Text Classification</a:t>
            </a:r>
            <a:endParaRPr b="0" i="0" sz="1400" u="none" cap="none" strike="noStrike">
              <a:solidFill>
                <a:srgbClr val="0B5394"/>
              </a:solidFill>
              <a:latin typeface="PT Sans Narrow"/>
              <a:ea typeface="PT Sans Narrow"/>
              <a:cs typeface="PT Sans Narrow"/>
              <a:sym typeface="PT Sans Narro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SimpleTransformer for Assignment 1 </a:t>
            </a:r>
            <a:endParaRPr/>
          </a:p>
        </p:txBody>
      </p:sp>
      <p:sp>
        <p:nvSpPr>
          <p:cNvPr id="277" name="Google Shape;277;p20"/>
          <p:cNvSpPr txBox="1"/>
          <p:nvPr>
            <p:ph idx="1" type="body"/>
          </p:nvPr>
        </p:nvSpPr>
        <p:spPr>
          <a:xfrm>
            <a:off x="311700" y="1266325"/>
            <a:ext cx="4319700" cy="33027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en" sz="1300"/>
              <a:t>Instruction: </a:t>
            </a:r>
            <a:r>
              <a:rPr lang="en" sz="1300" u="sng">
                <a:solidFill>
                  <a:schemeClr val="hlink"/>
                </a:solidFill>
                <a:hlinkClick r:id="rId3"/>
              </a:rPr>
              <a:t>https://simpletransformers.ai/docs/usage/</a:t>
            </a:r>
            <a:endParaRPr sz="1300"/>
          </a:p>
          <a:p>
            <a:pPr indent="-311150" lvl="0" marL="457200" rtl="0" algn="l">
              <a:lnSpc>
                <a:spcPct val="115000"/>
              </a:lnSpc>
              <a:spcBef>
                <a:spcPts val="0"/>
              </a:spcBef>
              <a:spcAft>
                <a:spcPts val="0"/>
              </a:spcAft>
              <a:buSzPts val="1300"/>
              <a:buChar char="●"/>
            </a:pPr>
            <a:r>
              <a:rPr lang="en" sz="1300"/>
              <a:t>Task-specific model with various pre-trained transformer models, including BERT </a:t>
            </a:r>
            <a:endParaRPr sz="1300"/>
          </a:p>
          <a:p>
            <a:pPr indent="0" lvl="0" marL="457200" rtl="0" algn="l">
              <a:lnSpc>
                <a:spcPct val="115000"/>
              </a:lnSpc>
              <a:spcBef>
                <a:spcPts val="1200"/>
              </a:spcBef>
              <a:spcAft>
                <a:spcPts val="1200"/>
              </a:spcAft>
              <a:buSzPts val="1800"/>
              <a:buNone/>
            </a:pPr>
            <a:r>
              <a:t/>
            </a:r>
            <a:endParaRPr sz="1300"/>
          </a:p>
        </p:txBody>
      </p:sp>
      <p:pic>
        <p:nvPicPr>
          <p:cNvPr id="278" name="Google Shape;278;p20"/>
          <p:cNvPicPr preferRelativeResize="0"/>
          <p:nvPr/>
        </p:nvPicPr>
        <p:blipFill rotWithShape="1">
          <a:blip r:embed="rId4">
            <a:alphaModFix/>
          </a:blip>
          <a:srcRect b="0" l="0" r="0" t="0"/>
          <a:stretch/>
        </p:blipFill>
        <p:spPr>
          <a:xfrm>
            <a:off x="4815200" y="1266325"/>
            <a:ext cx="4118700" cy="3077924"/>
          </a:xfrm>
          <a:prstGeom prst="rect">
            <a:avLst/>
          </a:prstGeom>
          <a:noFill/>
          <a:ln>
            <a:noFill/>
          </a:ln>
        </p:spPr>
      </p:pic>
      <p:pic>
        <p:nvPicPr>
          <p:cNvPr id="279" name="Google Shape;279;p20"/>
          <p:cNvPicPr preferRelativeResize="0"/>
          <p:nvPr/>
        </p:nvPicPr>
        <p:blipFill rotWithShape="1">
          <a:blip r:embed="rId5">
            <a:alphaModFix/>
          </a:blip>
          <a:srcRect b="0" l="0" r="0" t="0"/>
          <a:stretch/>
        </p:blipFill>
        <p:spPr>
          <a:xfrm>
            <a:off x="311700" y="2444000"/>
            <a:ext cx="4260299" cy="417549"/>
          </a:xfrm>
          <a:prstGeom prst="rect">
            <a:avLst/>
          </a:prstGeom>
          <a:noFill/>
          <a:ln>
            <a:noFill/>
          </a:ln>
        </p:spPr>
      </p:pic>
      <p:pic>
        <p:nvPicPr>
          <p:cNvPr id="280" name="Google Shape;280;p20"/>
          <p:cNvPicPr preferRelativeResize="0"/>
          <p:nvPr/>
        </p:nvPicPr>
        <p:blipFill rotWithShape="1">
          <a:blip r:embed="rId6">
            <a:alphaModFix/>
          </a:blip>
          <a:srcRect b="0" l="0" r="0" t="0"/>
          <a:stretch/>
        </p:blipFill>
        <p:spPr>
          <a:xfrm>
            <a:off x="311700" y="2935146"/>
            <a:ext cx="4260300" cy="385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
                <a:solidFill>
                  <a:schemeClr val="accent5"/>
                </a:solidFill>
              </a:rPr>
              <a:t>Large Language Models (LLMs) </a:t>
            </a:r>
            <a:endParaRPr>
              <a:solidFill>
                <a:schemeClr val="accent5"/>
              </a:solidFill>
            </a:endParaRPr>
          </a:p>
        </p:txBody>
      </p:sp>
      <p:pic>
        <p:nvPicPr>
          <p:cNvPr id="86" name="Google Shape;86;p3"/>
          <p:cNvPicPr preferRelativeResize="0"/>
          <p:nvPr/>
        </p:nvPicPr>
        <p:blipFill rotWithShape="1">
          <a:blip r:embed="rId3">
            <a:alphaModFix/>
          </a:blip>
          <a:srcRect b="0" l="0" r="0" t="0"/>
          <a:stretch/>
        </p:blipFill>
        <p:spPr>
          <a:xfrm>
            <a:off x="2653875" y="1756800"/>
            <a:ext cx="3886933" cy="3081899"/>
          </a:xfrm>
          <a:prstGeom prst="rect">
            <a:avLst/>
          </a:prstGeom>
          <a:noFill/>
          <a:ln>
            <a:noFill/>
          </a:ln>
        </p:spPr>
      </p:pic>
      <p:sp>
        <p:nvSpPr>
          <p:cNvPr id="87" name="Google Shape;87;p3"/>
          <p:cNvSpPr txBox="1"/>
          <p:nvPr/>
        </p:nvSpPr>
        <p:spPr>
          <a:xfrm>
            <a:off x="2628588" y="4758850"/>
            <a:ext cx="38868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https://arxiv.org/pdf/2304.13712.pdf</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0B5394"/>
                </a:solidFill>
              </a:rPr>
              <a:t>What are Language Models? </a:t>
            </a:r>
            <a:endParaRPr>
              <a:solidFill>
                <a:srgbClr val="0B5394"/>
              </a:solidFill>
            </a:endParaRPr>
          </a:p>
        </p:txBody>
      </p:sp>
      <p:sp>
        <p:nvSpPr>
          <p:cNvPr id="93" name="Google Shape;93;p4"/>
          <p:cNvSpPr txBox="1"/>
          <p:nvPr>
            <p:ph idx="1" type="body"/>
          </p:nvPr>
        </p:nvSpPr>
        <p:spPr>
          <a:xfrm>
            <a:off x="311700" y="1266325"/>
            <a:ext cx="5140500" cy="34599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Char char="●"/>
            </a:pPr>
            <a:r>
              <a:rPr lang="en" sz="1600"/>
              <a:t>A type of artificial intelligence technology used to understand, interpret, generate, and respond to human language, Core of modern NLP applications</a:t>
            </a:r>
            <a:endParaRPr sz="1600"/>
          </a:p>
          <a:p>
            <a:pPr indent="-330200" lvl="0" marL="457200" rtl="0" algn="l">
              <a:lnSpc>
                <a:spcPct val="115000"/>
              </a:lnSpc>
              <a:spcBef>
                <a:spcPts val="0"/>
              </a:spcBef>
              <a:spcAft>
                <a:spcPts val="0"/>
              </a:spcAft>
              <a:buClr>
                <a:schemeClr val="dk1"/>
              </a:buClr>
              <a:buSzPts val="1600"/>
              <a:buChar char="●"/>
            </a:pPr>
            <a:r>
              <a:t/>
            </a:r>
            <a:endParaRPr sz="1600"/>
          </a:p>
          <a:p>
            <a:pPr indent="-330200" lvl="0" marL="457200" rtl="0" algn="l">
              <a:lnSpc>
                <a:spcPct val="115000"/>
              </a:lnSpc>
              <a:spcBef>
                <a:spcPts val="0"/>
              </a:spcBef>
              <a:spcAft>
                <a:spcPts val="0"/>
              </a:spcAft>
              <a:buClr>
                <a:schemeClr val="dk1"/>
              </a:buClr>
              <a:buSzPts val="1600"/>
              <a:buChar char="●"/>
            </a:pPr>
            <a:r>
              <a:rPr lang="en" sz="1600"/>
              <a:t>How do we best represent the “meaning” (semantics) and  “structure” (syntax) of human language? </a:t>
            </a:r>
            <a:endParaRPr sz="1600"/>
          </a:p>
          <a:p>
            <a:pPr indent="-330200" lvl="1" marL="914400" rtl="0" algn="l">
              <a:lnSpc>
                <a:spcPct val="115000"/>
              </a:lnSpc>
              <a:spcBef>
                <a:spcPts val="0"/>
              </a:spcBef>
              <a:spcAft>
                <a:spcPts val="0"/>
              </a:spcAft>
              <a:buClr>
                <a:schemeClr val="accent1"/>
              </a:buClr>
              <a:buSzPts val="1600"/>
              <a:buChar char="○"/>
            </a:pPr>
            <a:r>
              <a:rPr lang="en" sz="1600"/>
              <a:t>Senses of the word “</a:t>
            </a:r>
            <a:r>
              <a:rPr lang="en" sz="1600">
                <a:solidFill>
                  <a:srgbClr val="0000FF"/>
                </a:solidFill>
              </a:rPr>
              <a:t>bank</a:t>
            </a:r>
            <a:r>
              <a:rPr lang="en" sz="1600"/>
              <a:t>” from WordNet</a:t>
            </a:r>
            <a:endParaRPr sz="1600"/>
          </a:p>
          <a:p>
            <a:pPr indent="-330200" lvl="1" marL="914400" rtl="0" algn="l">
              <a:lnSpc>
                <a:spcPct val="115000"/>
              </a:lnSpc>
              <a:spcBef>
                <a:spcPts val="0"/>
              </a:spcBef>
              <a:spcAft>
                <a:spcPts val="0"/>
              </a:spcAft>
              <a:buClr>
                <a:schemeClr val="lt1"/>
              </a:buClr>
              <a:buSzPts val="1600"/>
              <a:buChar char="○"/>
            </a:pPr>
            <a:r>
              <a:t/>
            </a:r>
            <a:endParaRPr sz="1600">
              <a:solidFill>
                <a:schemeClr val="lt1"/>
              </a:solidFill>
            </a:endParaRPr>
          </a:p>
          <a:p>
            <a:pPr indent="0" lvl="0" marL="457200" rtl="0" algn="l">
              <a:lnSpc>
                <a:spcPct val="115000"/>
              </a:lnSpc>
              <a:spcBef>
                <a:spcPts val="1200"/>
              </a:spcBef>
              <a:spcAft>
                <a:spcPts val="1200"/>
              </a:spcAft>
              <a:buSzPts val="1800"/>
              <a:buNone/>
            </a:pPr>
            <a:r>
              <a:t/>
            </a:r>
            <a:endParaRPr sz="1600"/>
          </a:p>
        </p:txBody>
      </p:sp>
      <p:pic>
        <p:nvPicPr>
          <p:cNvPr id="94" name="Google Shape;94;p4"/>
          <p:cNvPicPr preferRelativeResize="0"/>
          <p:nvPr/>
        </p:nvPicPr>
        <p:blipFill rotWithShape="1">
          <a:blip r:embed="rId3">
            <a:alphaModFix/>
          </a:blip>
          <a:srcRect b="0" l="0" r="0" t="0"/>
          <a:stretch/>
        </p:blipFill>
        <p:spPr>
          <a:xfrm>
            <a:off x="5656224" y="153575"/>
            <a:ext cx="3176071" cy="4698474"/>
          </a:xfrm>
          <a:prstGeom prst="rect">
            <a:avLst/>
          </a:prstGeom>
          <a:noFill/>
          <a:ln>
            <a:noFill/>
          </a:ln>
        </p:spPr>
      </p:pic>
      <p:sp>
        <p:nvSpPr>
          <p:cNvPr id="95" name="Google Shape;95;p4"/>
          <p:cNvSpPr txBox="1"/>
          <p:nvPr/>
        </p:nvSpPr>
        <p:spPr>
          <a:xfrm>
            <a:off x="5592275" y="4726225"/>
            <a:ext cx="3240000" cy="415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500"/>
              <a:buFont typeface="Arial"/>
              <a:buNone/>
            </a:pPr>
            <a:r>
              <a:rPr b="0" i="0" lang="en" sz="500" u="none" cap="none" strike="noStrike">
                <a:solidFill>
                  <a:srgbClr val="000000"/>
                </a:solidFill>
                <a:latin typeface="Arial"/>
                <a:ea typeface="Arial"/>
                <a:cs typeface="Arial"/>
                <a:sym typeface="Arial"/>
              </a:rPr>
              <a:t>Source: http://wordnetweb.princeton.edu/perl/webwn?s=bank&amp;sub=Search+WordNet&amp;o2=&amp;o0=1&amp;o8=1&amp;o1=1&amp;o7=&amp;o5=&amp;o9=&amp;o6=&amp;o3=&amp;o4=&amp;h=</a:t>
            </a:r>
            <a:endParaRPr b="0" i="0" sz="5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0B5394"/>
                </a:solidFill>
              </a:rPr>
              <a:t>What are Language Models? </a:t>
            </a:r>
            <a:endParaRPr>
              <a:solidFill>
                <a:srgbClr val="0B5394"/>
              </a:solidFill>
            </a:endParaRPr>
          </a:p>
        </p:txBody>
      </p:sp>
      <p:sp>
        <p:nvSpPr>
          <p:cNvPr id="101" name="Google Shape;101;p5"/>
          <p:cNvSpPr txBox="1"/>
          <p:nvPr>
            <p:ph idx="1" type="body"/>
          </p:nvPr>
        </p:nvSpPr>
        <p:spPr>
          <a:xfrm>
            <a:off x="311700" y="1266325"/>
            <a:ext cx="8237700" cy="34599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Char char="●"/>
            </a:pPr>
            <a:r>
              <a:rPr lang="en" sz="1600"/>
              <a:t>What are the necessary components that should be modelled to identify the accurate semantics? </a:t>
            </a:r>
            <a:endParaRPr sz="1600"/>
          </a:p>
          <a:p>
            <a:pPr indent="-330200" lvl="1" marL="914400" rtl="0" algn="l">
              <a:lnSpc>
                <a:spcPct val="115000"/>
              </a:lnSpc>
              <a:spcBef>
                <a:spcPts val="0"/>
              </a:spcBef>
              <a:spcAft>
                <a:spcPts val="0"/>
              </a:spcAft>
              <a:buClr>
                <a:schemeClr val="accent1"/>
              </a:buClr>
              <a:buSzPts val="1600"/>
              <a:buChar char="○"/>
            </a:pPr>
            <a:r>
              <a:rPr lang="en" sz="1600"/>
              <a:t>Position</a:t>
            </a:r>
            <a:endParaRPr sz="1600"/>
          </a:p>
          <a:p>
            <a:pPr indent="-330200" lvl="1" marL="914400" rtl="0" algn="l">
              <a:lnSpc>
                <a:spcPct val="115000"/>
              </a:lnSpc>
              <a:spcBef>
                <a:spcPts val="0"/>
              </a:spcBef>
              <a:spcAft>
                <a:spcPts val="0"/>
              </a:spcAft>
              <a:buClr>
                <a:schemeClr val="accent1"/>
              </a:buClr>
              <a:buSzPts val="1600"/>
              <a:buChar char="○"/>
            </a:pPr>
            <a:r>
              <a:rPr lang="en" sz="1600"/>
              <a:t>Words before </a:t>
            </a:r>
            <a:endParaRPr sz="1600"/>
          </a:p>
          <a:p>
            <a:pPr indent="-330200" lvl="1" marL="914400" rtl="0" algn="l">
              <a:lnSpc>
                <a:spcPct val="115000"/>
              </a:lnSpc>
              <a:spcBef>
                <a:spcPts val="0"/>
              </a:spcBef>
              <a:spcAft>
                <a:spcPts val="0"/>
              </a:spcAft>
              <a:buClr>
                <a:schemeClr val="accent1"/>
              </a:buClr>
              <a:buSzPts val="1600"/>
              <a:buChar char="○"/>
            </a:pPr>
            <a:r>
              <a:rPr lang="en" sz="1600"/>
              <a:t>Words after </a:t>
            </a:r>
            <a:endParaRPr sz="1600"/>
          </a:p>
          <a:p>
            <a:pPr indent="-330200" lvl="1" marL="914400" rtl="0" algn="l">
              <a:lnSpc>
                <a:spcPct val="115000"/>
              </a:lnSpc>
              <a:spcBef>
                <a:spcPts val="0"/>
              </a:spcBef>
              <a:spcAft>
                <a:spcPts val="0"/>
              </a:spcAft>
              <a:buClr>
                <a:schemeClr val="accent1"/>
              </a:buClr>
              <a:buSzPts val="1600"/>
              <a:buChar char="○"/>
            </a:pPr>
            <a:r>
              <a:rPr lang="en" sz="1600"/>
              <a:t>Sentence(s) before.. </a:t>
            </a:r>
            <a:endParaRPr sz="1600"/>
          </a:p>
          <a:p>
            <a:pPr indent="-330200" lvl="1" marL="914400" rtl="0" algn="l">
              <a:lnSpc>
                <a:spcPct val="115000"/>
              </a:lnSpc>
              <a:spcBef>
                <a:spcPts val="0"/>
              </a:spcBef>
              <a:spcAft>
                <a:spcPts val="0"/>
              </a:spcAft>
              <a:buClr>
                <a:schemeClr val="accent1"/>
              </a:buClr>
              <a:buSzPts val="1600"/>
              <a:buChar char="○"/>
            </a:pPr>
            <a:r>
              <a:rPr lang="en" sz="1600"/>
              <a:t>Sentence(s) after..</a:t>
            </a:r>
            <a:endParaRPr sz="1600"/>
          </a:p>
          <a:p>
            <a:pPr indent="-330200" lvl="1" marL="914400" rtl="0" algn="l">
              <a:lnSpc>
                <a:spcPct val="115000"/>
              </a:lnSpc>
              <a:spcBef>
                <a:spcPts val="0"/>
              </a:spcBef>
              <a:spcAft>
                <a:spcPts val="0"/>
              </a:spcAft>
              <a:buClr>
                <a:schemeClr val="lt1"/>
              </a:buClr>
              <a:buSzPts val="1600"/>
              <a:buChar char="○"/>
            </a:pPr>
            <a:r>
              <a:t/>
            </a:r>
            <a:endParaRPr sz="1600">
              <a:solidFill>
                <a:schemeClr val="lt1"/>
              </a:solidFill>
            </a:endParaRPr>
          </a:p>
          <a:p>
            <a:pPr indent="-330200" lvl="0" marL="457200" rtl="0" algn="l">
              <a:lnSpc>
                <a:spcPct val="115000"/>
              </a:lnSpc>
              <a:spcBef>
                <a:spcPts val="0"/>
              </a:spcBef>
              <a:spcAft>
                <a:spcPts val="0"/>
              </a:spcAft>
              <a:buClr>
                <a:schemeClr val="dk1"/>
              </a:buClr>
              <a:buSzPts val="1600"/>
              <a:buChar char="●"/>
            </a:pPr>
            <a:r>
              <a:rPr lang="en" sz="1600"/>
              <a:t>How do we do this effectively and efficiently?</a:t>
            </a:r>
            <a:endParaRPr sz="1600"/>
          </a:p>
          <a:p>
            <a:pPr indent="0" lvl="0" marL="0" rtl="0" algn="l">
              <a:lnSpc>
                <a:spcPct val="115000"/>
              </a:lnSpc>
              <a:spcBef>
                <a:spcPts val="1200"/>
              </a:spcBef>
              <a:spcAft>
                <a:spcPts val="0"/>
              </a:spcAft>
              <a:buSzPts val="1800"/>
              <a:buNone/>
            </a:pPr>
            <a:r>
              <a:t/>
            </a:r>
            <a:endParaRPr sz="1600"/>
          </a:p>
          <a:p>
            <a:pPr indent="0" lvl="0" marL="457200" rtl="0" algn="l">
              <a:lnSpc>
                <a:spcPct val="115000"/>
              </a:lnSpc>
              <a:spcBef>
                <a:spcPts val="1200"/>
              </a:spcBef>
              <a:spcAft>
                <a:spcPts val="1200"/>
              </a:spcAft>
              <a:buSzPts val="1800"/>
              <a:buNone/>
            </a:pPr>
            <a:r>
              <a:t/>
            </a:r>
            <a:endParaRPr sz="1600"/>
          </a:p>
        </p:txBody>
      </p:sp>
      <p:sp>
        <p:nvSpPr>
          <p:cNvPr id="102" name="Google Shape;102;p5"/>
          <p:cNvSpPr txBox="1"/>
          <p:nvPr/>
        </p:nvSpPr>
        <p:spPr>
          <a:xfrm>
            <a:off x="5592275" y="4726225"/>
            <a:ext cx="3240000" cy="415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500"/>
              <a:buFont typeface="Arial"/>
              <a:buNone/>
            </a:pPr>
            <a:r>
              <a:rPr b="0" i="0" lang="en" sz="500" u="none" cap="none" strike="noStrike">
                <a:solidFill>
                  <a:srgbClr val="000000"/>
                </a:solidFill>
                <a:latin typeface="Arial"/>
                <a:ea typeface="Arial"/>
                <a:cs typeface="Arial"/>
                <a:sym typeface="Arial"/>
              </a:rPr>
              <a:t>Source: http://wordnetweb.princeton.edu/perl/webwn?s=bank&amp;sub=Search+WordNet&amp;o2=&amp;o0=1&amp;o8=1&amp;o1=1&amp;o7=&amp;o5=&amp;o9=&amp;o6=&amp;o3=&amp;o4=&amp;h=</a:t>
            </a:r>
            <a:endParaRPr b="0" i="0" sz="5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Language Models</a:t>
            </a:r>
            <a:endParaRPr/>
          </a:p>
        </p:txBody>
      </p:sp>
      <p:sp>
        <p:nvSpPr>
          <p:cNvPr id="108" name="Google Shape;108;p6"/>
          <p:cNvSpPr txBox="1"/>
          <p:nvPr>
            <p:ph idx="1" type="body"/>
          </p:nvPr>
        </p:nvSpPr>
        <p:spPr>
          <a:xfrm>
            <a:off x="311700" y="1266325"/>
            <a:ext cx="7914900" cy="3587400"/>
          </a:xfrm>
          <a:prstGeom prst="rect">
            <a:avLst/>
          </a:prstGeom>
          <a:noFill/>
          <a:ln>
            <a:noFill/>
          </a:ln>
        </p:spPr>
        <p:txBody>
          <a:bodyPr anchorCtr="0" anchor="t" bIns="91425" lIns="91425" spcFirstLastPara="1" rIns="91425" wrap="square" tIns="91425">
            <a:normAutofit/>
          </a:bodyPr>
          <a:lstStyle/>
          <a:p>
            <a:pPr indent="-330200" lvl="0" marL="457200" rtl="0" algn="l">
              <a:lnSpc>
                <a:spcPct val="95000"/>
              </a:lnSpc>
              <a:spcBef>
                <a:spcPts val="0"/>
              </a:spcBef>
              <a:spcAft>
                <a:spcPts val="0"/>
              </a:spcAft>
              <a:buClr>
                <a:schemeClr val="dk1"/>
              </a:buClr>
              <a:buSzPts val="1600"/>
              <a:buChar char="●"/>
            </a:pPr>
            <a:r>
              <a:rPr lang="en" sz="1600"/>
              <a:t>Model the probability of word sequence </a:t>
            </a:r>
            <a:endParaRPr sz="1600"/>
          </a:p>
          <a:p>
            <a:pPr indent="-330200" lvl="0" marL="457200" rtl="0" algn="l">
              <a:lnSpc>
                <a:spcPct val="95000"/>
              </a:lnSpc>
              <a:spcBef>
                <a:spcPts val="0"/>
              </a:spcBef>
              <a:spcAft>
                <a:spcPts val="0"/>
              </a:spcAft>
              <a:buClr>
                <a:schemeClr val="dk1"/>
              </a:buClr>
              <a:buSzPts val="1600"/>
              <a:buChar char="●"/>
            </a:pPr>
            <a:r>
              <a:rPr lang="en" sz="1600"/>
              <a:t>Predict the word that comes after </a:t>
            </a:r>
            <a:endParaRPr sz="1600"/>
          </a:p>
          <a:p>
            <a:pPr indent="0" lvl="0" marL="0" rtl="0" algn="l">
              <a:lnSpc>
                <a:spcPct val="95000"/>
              </a:lnSpc>
              <a:spcBef>
                <a:spcPts val="1200"/>
              </a:spcBef>
              <a:spcAft>
                <a:spcPts val="0"/>
              </a:spcAft>
              <a:buSzPts val="1800"/>
              <a:buNone/>
            </a:pPr>
            <a:r>
              <a:t/>
            </a:r>
            <a:endParaRPr sz="1600"/>
          </a:p>
          <a:p>
            <a:pPr indent="0" lvl="0" marL="457200" rtl="0" algn="l">
              <a:lnSpc>
                <a:spcPct val="95000"/>
              </a:lnSpc>
              <a:spcBef>
                <a:spcPts val="1200"/>
              </a:spcBef>
              <a:spcAft>
                <a:spcPts val="0"/>
              </a:spcAft>
              <a:buSzPts val="1800"/>
              <a:buNone/>
            </a:pPr>
            <a:r>
              <a:t/>
            </a:r>
            <a:endParaRPr sz="1600"/>
          </a:p>
          <a:p>
            <a:pPr indent="-330200" lvl="0" marL="457200" rtl="0" algn="l">
              <a:lnSpc>
                <a:spcPct val="95000"/>
              </a:lnSpc>
              <a:spcBef>
                <a:spcPts val="1200"/>
              </a:spcBef>
              <a:spcAft>
                <a:spcPts val="0"/>
              </a:spcAft>
              <a:buClr>
                <a:schemeClr val="lt1"/>
              </a:buClr>
              <a:buSzPts val="1600"/>
              <a:buChar char="●"/>
            </a:pPr>
            <a:r>
              <a:t/>
            </a:r>
            <a:endParaRPr sz="1600">
              <a:solidFill>
                <a:schemeClr val="lt1"/>
              </a:solidFill>
            </a:endParaRPr>
          </a:p>
          <a:p>
            <a:pPr indent="-330200" lvl="0" marL="457200" rtl="0" algn="l">
              <a:lnSpc>
                <a:spcPct val="95000"/>
              </a:lnSpc>
              <a:spcBef>
                <a:spcPts val="0"/>
              </a:spcBef>
              <a:spcAft>
                <a:spcPts val="0"/>
              </a:spcAft>
              <a:buClr>
                <a:schemeClr val="dk1"/>
              </a:buClr>
              <a:buSzPts val="1600"/>
              <a:buChar char="●"/>
            </a:pPr>
            <a:r>
              <a:rPr lang="en" sz="1600"/>
              <a:t>Recurrent Neural Networks (RNN) </a:t>
            </a:r>
            <a:endParaRPr sz="1600"/>
          </a:p>
          <a:p>
            <a:pPr indent="-330200" lvl="0" marL="457200" rtl="0" algn="l">
              <a:lnSpc>
                <a:spcPct val="95000"/>
              </a:lnSpc>
              <a:spcBef>
                <a:spcPts val="0"/>
              </a:spcBef>
              <a:spcAft>
                <a:spcPts val="0"/>
              </a:spcAft>
              <a:buClr>
                <a:schemeClr val="dk1"/>
              </a:buClr>
              <a:buSzPts val="1600"/>
              <a:buChar char="●"/>
            </a:pPr>
            <a:r>
              <a:rPr lang="en" sz="1600"/>
              <a:t>Long Short-term Memory Networks (LSTM) </a:t>
            </a:r>
            <a:endParaRPr sz="1600"/>
          </a:p>
          <a:p>
            <a:pPr indent="-330200" lvl="1" marL="914400" rtl="0" algn="l">
              <a:lnSpc>
                <a:spcPct val="95000"/>
              </a:lnSpc>
              <a:spcBef>
                <a:spcPts val="0"/>
              </a:spcBef>
              <a:spcAft>
                <a:spcPts val="0"/>
              </a:spcAft>
              <a:buClr>
                <a:schemeClr val="lt1"/>
              </a:buClr>
              <a:buSzPts val="1600"/>
              <a:buChar char="○"/>
            </a:pPr>
            <a:r>
              <a:t/>
            </a:r>
            <a:endParaRPr sz="1600">
              <a:solidFill>
                <a:schemeClr val="lt1"/>
              </a:solidFill>
            </a:endParaRPr>
          </a:p>
          <a:p>
            <a:pPr indent="-330200" lvl="1" marL="914400" rtl="0" algn="l">
              <a:lnSpc>
                <a:spcPct val="95000"/>
              </a:lnSpc>
              <a:spcBef>
                <a:spcPts val="0"/>
              </a:spcBef>
              <a:spcAft>
                <a:spcPts val="0"/>
              </a:spcAft>
              <a:buClr>
                <a:schemeClr val="accent1"/>
              </a:buClr>
              <a:buSzPts val="1600"/>
              <a:buChar char="○"/>
            </a:pPr>
            <a:r>
              <a:rPr lang="en" sz="1600"/>
              <a:t>Designed to train “</a:t>
            </a:r>
            <a:r>
              <a:rPr lang="en" sz="1600">
                <a:solidFill>
                  <a:srgbClr val="000000"/>
                </a:solidFill>
              </a:rPr>
              <a:t>language models</a:t>
            </a:r>
            <a:r>
              <a:rPr lang="en" sz="1600"/>
              <a:t>” that process human language to conduct various tasks, such as classification, prediction, summarization, topic modeling</a:t>
            </a:r>
            <a:endParaRPr sz="1600"/>
          </a:p>
        </p:txBody>
      </p:sp>
      <p:sp>
        <p:nvSpPr>
          <p:cNvPr id="109" name="Google Shape;109;p6"/>
          <p:cNvSpPr txBox="1"/>
          <p:nvPr/>
        </p:nvSpPr>
        <p:spPr>
          <a:xfrm>
            <a:off x="2528775" y="1900900"/>
            <a:ext cx="4464300" cy="42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Open Sans"/>
                <a:ea typeface="Open Sans"/>
                <a:cs typeface="Open Sans"/>
                <a:sym typeface="Open Sans"/>
              </a:rPr>
              <a:t>He sat on the </a:t>
            </a:r>
            <a:r>
              <a:rPr b="0" i="0" lang="en" sz="1800" u="none" cap="none" strike="noStrike">
                <a:solidFill>
                  <a:srgbClr val="0000FF"/>
                </a:solidFill>
                <a:latin typeface="Open Sans"/>
                <a:ea typeface="Open Sans"/>
                <a:cs typeface="Open Sans"/>
                <a:sym typeface="Open Sans"/>
              </a:rPr>
              <a:t>bank</a:t>
            </a:r>
            <a:r>
              <a:rPr b="0" i="0" lang="en" sz="1800" u="none" cap="none" strike="noStrike">
                <a:solidFill>
                  <a:schemeClr val="dk2"/>
                </a:solidFill>
                <a:latin typeface="Open Sans"/>
                <a:ea typeface="Open Sans"/>
                <a:cs typeface="Open Sans"/>
                <a:sym typeface="Open Sans"/>
              </a:rPr>
              <a:t> of the </a:t>
            </a:r>
            <a:endParaRPr b="0" i="0" sz="1800" u="none" cap="none" strike="noStrike">
              <a:solidFill>
                <a:schemeClr val="dk2"/>
              </a:solidFill>
              <a:latin typeface="Open Sans"/>
              <a:ea typeface="Open Sans"/>
              <a:cs typeface="Open Sans"/>
              <a:sym typeface="Open Sans"/>
            </a:endParaRPr>
          </a:p>
        </p:txBody>
      </p:sp>
      <p:sp>
        <p:nvSpPr>
          <p:cNvPr id="110" name="Google Shape;110;p6"/>
          <p:cNvSpPr/>
          <p:nvPr/>
        </p:nvSpPr>
        <p:spPr>
          <a:xfrm>
            <a:off x="5413750" y="1971550"/>
            <a:ext cx="820500" cy="282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river</a:t>
            </a:r>
            <a:endParaRPr b="0" i="0" sz="1400" u="none" cap="none" strike="noStrike">
              <a:solidFill>
                <a:srgbClr val="000000"/>
              </a:solidFill>
              <a:latin typeface="Open Sans"/>
              <a:ea typeface="Open Sans"/>
              <a:cs typeface="Open Sans"/>
              <a:sym typeface="Open Sans"/>
            </a:endParaRPr>
          </a:p>
        </p:txBody>
      </p:sp>
      <p:sp>
        <p:nvSpPr>
          <p:cNvPr id="111" name="Google Shape;111;p6"/>
          <p:cNvSpPr txBox="1"/>
          <p:nvPr/>
        </p:nvSpPr>
        <p:spPr>
          <a:xfrm>
            <a:off x="2528775" y="2324500"/>
            <a:ext cx="4464300" cy="42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Open Sans"/>
                <a:ea typeface="Open Sans"/>
                <a:cs typeface="Open Sans"/>
                <a:sym typeface="Open Sans"/>
              </a:rPr>
              <a:t>The pilot had to </a:t>
            </a:r>
            <a:r>
              <a:rPr b="0" i="0" lang="en" sz="1800" u="none" cap="none" strike="noStrike">
                <a:solidFill>
                  <a:srgbClr val="0000FF"/>
                </a:solidFill>
                <a:latin typeface="Open Sans"/>
                <a:ea typeface="Open Sans"/>
                <a:cs typeface="Open Sans"/>
                <a:sym typeface="Open Sans"/>
              </a:rPr>
              <a:t>bank</a:t>
            </a:r>
            <a:r>
              <a:rPr b="0" i="0" lang="en" sz="1800" u="none" cap="none" strike="noStrike">
                <a:solidFill>
                  <a:schemeClr val="dk2"/>
                </a:solidFill>
                <a:latin typeface="Open Sans"/>
                <a:ea typeface="Open Sans"/>
                <a:cs typeface="Open Sans"/>
                <a:sym typeface="Open Sans"/>
              </a:rPr>
              <a:t> the </a:t>
            </a:r>
            <a:endParaRPr b="0" i="0" sz="1800" u="none" cap="none" strike="noStrike">
              <a:solidFill>
                <a:schemeClr val="dk2"/>
              </a:solidFill>
              <a:latin typeface="Open Sans"/>
              <a:ea typeface="Open Sans"/>
              <a:cs typeface="Open Sans"/>
              <a:sym typeface="Open Sans"/>
            </a:endParaRPr>
          </a:p>
        </p:txBody>
      </p:sp>
      <p:sp>
        <p:nvSpPr>
          <p:cNvPr id="112" name="Google Shape;112;p6"/>
          <p:cNvSpPr/>
          <p:nvPr/>
        </p:nvSpPr>
        <p:spPr>
          <a:xfrm>
            <a:off x="5451450" y="2395150"/>
            <a:ext cx="1003500" cy="282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airplane</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7"/>
          <p:cNvSpPr/>
          <p:nvPr/>
        </p:nvSpPr>
        <p:spPr>
          <a:xfrm>
            <a:off x="1531149" y="3259050"/>
            <a:ext cx="287100" cy="2571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18" name="Google Shape;118;p7"/>
          <p:cNvSpPr/>
          <p:nvPr/>
        </p:nvSpPr>
        <p:spPr>
          <a:xfrm>
            <a:off x="2894575" y="3259050"/>
            <a:ext cx="287100" cy="2571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19" name="Google Shape;119;p7"/>
          <p:cNvSpPr/>
          <p:nvPr/>
        </p:nvSpPr>
        <p:spPr>
          <a:xfrm>
            <a:off x="136300" y="3259050"/>
            <a:ext cx="287100" cy="2571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20" name="Google Shape;120;p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RNN and LSTM </a:t>
            </a:r>
            <a:endParaRPr/>
          </a:p>
        </p:txBody>
      </p:sp>
      <p:sp>
        <p:nvSpPr>
          <p:cNvPr id="121" name="Google Shape;121;p7"/>
          <p:cNvSpPr txBox="1"/>
          <p:nvPr/>
        </p:nvSpPr>
        <p:spPr>
          <a:xfrm>
            <a:off x="2630075" y="1152425"/>
            <a:ext cx="4464300" cy="42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Open Sans"/>
                <a:ea typeface="Open Sans"/>
                <a:cs typeface="Open Sans"/>
                <a:sym typeface="Open Sans"/>
              </a:rPr>
              <a:t>He sat on the </a:t>
            </a:r>
            <a:r>
              <a:rPr b="0" i="0" lang="en" sz="1800" u="none" cap="none" strike="noStrike">
                <a:solidFill>
                  <a:srgbClr val="0000FF"/>
                </a:solidFill>
                <a:latin typeface="Open Sans"/>
                <a:ea typeface="Open Sans"/>
                <a:cs typeface="Open Sans"/>
                <a:sym typeface="Open Sans"/>
              </a:rPr>
              <a:t>bank</a:t>
            </a:r>
            <a:r>
              <a:rPr b="0" i="0" lang="en" sz="1800" u="none" cap="none" strike="noStrike">
                <a:solidFill>
                  <a:schemeClr val="dk2"/>
                </a:solidFill>
                <a:latin typeface="Open Sans"/>
                <a:ea typeface="Open Sans"/>
                <a:cs typeface="Open Sans"/>
                <a:sym typeface="Open Sans"/>
              </a:rPr>
              <a:t> of the river </a:t>
            </a:r>
            <a:endParaRPr b="0" i="0" sz="1800" u="none" cap="none" strike="noStrike">
              <a:solidFill>
                <a:schemeClr val="dk2"/>
              </a:solidFill>
              <a:latin typeface="Open Sans"/>
              <a:ea typeface="Open Sans"/>
              <a:cs typeface="Open Sans"/>
              <a:sym typeface="Open Sans"/>
            </a:endParaRPr>
          </a:p>
        </p:txBody>
      </p:sp>
      <p:sp>
        <p:nvSpPr>
          <p:cNvPr id="122" name="Google Shape;122;p7"/>
          <p:cNvSpPr/>
          <p:nvPr/>
        </p:nvSpPr>
        <p:spPr>
          <a:xfrm>
            <a:off x="629875" y="3356425"/>
            <a:ext cx="744000" cy="4236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RNN</a:t>
            </a:r>
            <a:endParaRPr b="0" i="0" sz="1400" u="none" cap="none" strike="noStrike">
              <a:solidFill>
                <a:srgbClr val="000000"/>
              </a:solidFill>
              <a:latin typeface="Open Sans"/>
              <a:ea typeface="Open Sans"/>
              <a:cs typeface="Open Sans"/>
              <a:sym typeface="Open Sans"/>
            </a:endParaRPr>
          </a:p>
        </p:txBody>
      </p:sp>
      <p:sp>
        <p:nvSpPr>
          <p:cNvPr id="123" name="Google Shape;123;p7"/>
          <p:cNvSpPr/>
          <p:nvPr/>
        </p:nvSpPr>
        <p:spPr>
          <a:xfrm>
            <a:off x="1944000" y="3356425"/>
            <a:ext cx="820500" cy="4236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RNN</a:t>
            </a:r>
            <a:endParaRPr b="0" i="0" sz="1400" u="none" cap="none" strike="noStrike">
              <a:solidFill>
                <a:srgbClr val="000000"/>
              </a:solidFill>
              <a:latin typeface="Open Sans"/>
              <a:ea typeface="Open Sans"/>
              <a:cs typeface="Open Sans"/>
              <a:sym typeface="Open Sans"/>
            </a:endParaRPr>
          </a:p>
        </p:txBody>
      </p:sp>
      <p:sp>
        <p:nvSpPr>
          <p:cNvPr id="124" name="Google Shape;124;p7"/>
          <p:cNvSpPr/>
          <p:nvPr/>
        </p:nvSpPr>
        <p:spPr>
          <a:xfrm>
            <a:off x="3280275" y="3356425"/>
            <a:ext cx="820500" cy="4236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RNN</a:t>
            </a:r>
            <a:endParaRPr b="0" i="0" sz="1400" u="none" cap="none" strike="noStrike">
              <a:solidFill>
                <a:srgbClr val="000000"/>
              </a:solidFill>
              <a:latin typeface="Open Sans"/>
              <a:ea typeface="Open Sans"/>
              <a:cs typeface="Open Sans"/>
              <a:sym typeface="Open Sans"/>
            </a:endParaRPr>
          </a:p>
        </p:txBody>
      </p:sp>
      <p:sp>
        <p:nvSpPr>
          <p:cNvPr id="125" name="Google Shape;125;p7"/>
          <p:cNvSpPr txBox="1"/>
          <p:nvPr/>
        </p:nvSpPr>
        <p:spPr>
          <a:xfrm>
            <a:off x="562425" y="1959425"/>
            <a:ext cx="744000" cy="4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Open Sans"/>
              <a:ea typeface="Open Sans"/>
              <a:cs typeface="Open Sans"/>
              <a:sym typeface="Open Sans"/>
            </a:endParaRPr>
          </a:p>
        </p:txBody>
      </p:sp>
      <p:pic>
        <p:nvPicPr>
          <p:cNvPr descr="{&quot;font&quot;:{&quot;color&quot;:&quot;#000000&quot;,&quot;size&quot;:12,&quot;family&quot;:&quot;Arial&quot;},&quot;id&quot;:&quot;1&quot;,&quot;aid&quot;:null,&quot;backgroundColor&quot;:&quot;#FFFFFF&quot;,&quot;code&quot;:&quot;$$h_{0}$$&quot;,&quot;type&quot;:&quot;$$&quot;,&quot;ts&quot;:1700495202419,&quot;cs&quot;:&quot;/eAfFqvRlHUHXbuV9wTxTw==&quot;,&quot;size&quot;:{&quot;width&quot;:16,&quot;height&quot;:16.5}}" id="126" name="Google Shape;126;p7"/>
          <p:cNvPicPr preferRelativeResize="0"/>
          <p:nvPr/>
        </p:nvPicPr>
        <p:blipFill rotWithShape="1">
          <a:blip r:embed="rId3">
            <a:alphaModFix/>
          </a:blip>
          <a:srcRect b="0" l="0" r="0" t="0"/>
          <a:stretch/>
        </p:blipFill>
        <p:spPr>
          <a:xfrm>
            <a:off x="217975" y="3302813"/>
            <a:ext cx="152400" cy="157163"/>
          </a:xfrm>
          <a:prstGeom prst="rect">
            <a:avLst/>
          </a:prstGeom>
          <a:noFill/>
          <a:ln>
            <a:noFill/>
          </a:ln>
        </p:spPr>
      </p:pic>
      <p:pic>
        <p:nvPicPr>
          <p:cNvPr descr="{&quot;aid&quot;:null,&quot;type&quot;:&quot;$$&quot;,&quot;font&quot;:{&quot;family&quot;:&quot;Arial&quot;,&quot;size&quot;:12,&quot;color&quot;:&quot;#000000&quot;},&quot;id&quot;:&quot;2&quot;,&quot;backgroundColor&quot;:&quot;#FFFFFF&quot;,&quot;code&quot;:&quot;$$h_{1}$$&quot;,&quot;ts&quot;:1700495240209,&quot;cs&quot;:&quot;n2ipmJGdSyGnDPfvRAy2Rw==&quot;,&quot;size&quot;:{&quot;width&quot;:15.666666666666666,&quot;height&quot;:16.166666666666668}}" id="127" name="Google Shape;127;p7"/>
          <p:cNvPicPr preferRelativeResize="0"/>
          <p:nvPr/>
        </p:nvPicPr>
        <p:blipFill rotWithShape="1">
          <a:blip r:embed="rId4">
            <a:alphaModFix/>
          </a:blip>
          <a:srcRect b="0" l="0" r="0" t="0"/>
          <a:stretch/>
        </p:blipFill>
        <p:spPr>
          <a:xfrm>
            <a:off x="1611775" y="3304400"/>
            <a:ext cx="149225" cy="153988"/>
          </a:xfrm>
          <a:prstGeom prst="rect">
            <a:avLst/>
          </a:prstGeom>
          <a:noFill/>
          <a:ln>
            <a:noFill/>
          </a:ln>
        </p:spPr>
      </p:pic>
      <p:pic>
        <p:nvPicPr>
          <p:cNvPr descr="{&quot;font&quot;:{&quot;color&quot;:&quot;#000000&quot;,&quot;family&quot;:&quot;Arial&quot;,&quot;size&quot;:12},&quot;backgroundColor&quot;:&quot;#FFFFFF&quot;,&quot;aid&quot;:null,&quot;id&quot;:&quot;3&quot;,&quot;code&quot;:&quot;$$h_{2}$$&quot;,&quot;type&quot;:&quot;$$&quot;,&quot;ts&quot;:1700495266951,&quot;cs&quot;:&quot;esmiPsLX0+I2FAfbcJjlxg==&quot;,&quot;size&quot;:{&quot;width&quot;:15.833333333333334,&quot;height&quot;:16.166666666666668}}" id="128" name="Google Shape;128;p7"/>
          <p:cNvPicPr preferRelativeResize="0"/>
          <p:nvPr/>
        </p:nvPicPr>
        <p:blipFill rotWithShape="1">
          <a:blip r:embed="rId5">
            <a:alphaModFix/>
          </a:blip>
          <a:srcRect b="0" l="0" r="0" t="0"/>
          <a:stretch/>
        </p:blipFill>
        <p:spPr>
          <a:xfrm>
            <a:off x="2974425" y="3304400"/>
            <a:ext cx="150813" cy="153988"/>
          </a:xfrm>
          <a:prstGeom prst="rect">
            <a:avLst/>
          </a:prstGeom>
          <a:noFill/>
          <a:ln>
            <a:noFill/>
          </a:ln>
        </p:spPr>
      </p:pic>
      <p:cxnSp>
        <p:nvCxnSpPr>
          <p:cNvPr id="129" name="Google Shape;129;p7"/>
          <p:cNvCxnSpPr>
            <a:endCxn id="123" idx="1"/>
          </p:cNvCxnSpPr>
          <p:nvPr/>
        </p:nvCxnSpPr>
        <p:spPr>
          <a:xfrm>
            <a:off x="1374000" y="3568225"/>
            <a:ext cx="570000" cy="0"/>
          </a:xfrm>
          <a:prstGeom prst="straightConnector1">
            <a:avLst/>
          </a:prstGeom>
          <a:noFill/>
          <a:ln cap="flat" cmpd="sng" w="9525">
            <a:solidFill>
              <a:srgbClr val="000000"/>
            </a:solidFill>
            <a:prstDash val="solid"/>
            <a:round/>
            <a:headEnd len="sm" w="sm" type="none"/>
            <a:tailEnd len="med" w="med" type="stealth"/>
          </a:ln>
        </p:spPr>
      </p:cxnSp>
      <p:cxnSp>
        <p:nvCxnSpPr>
          <p:cNvPr id="130" name="Google Shape;130;p7"/>
          <p:cNvCxnSpPr>
            <a:stCxn id="123" idx="3"/>
            <a:endCxn id="124" idx="1"/>
          </p:cNvCxnSpPr>
          <p:nvPr/>
        </p:nvCxnSpPr>
        <p:spPr>
          <a:xfrm>
            <a:off x="2764500" y="3568225"/>
            <a:ext cx="515700" cy="0"/>
          </a:xfrm>
          <a:prstGeom prst="straightConnector1">
            <a:avLst/>
          </a:prstGeom>
          <a:noFill/>
          <a:ln cap="flat" cmpd="sng" w="9525">
            <a:solidFill>
              <a:srgbClr val="000000"/>
            </a:solidFill>
            <a:prstDash val="solid"/>
            <a:round/>
            <a:headEnd len="sm" w="sm" type="none"/>
            <a:tailEnd len="med" w="med" type="stealth"/>
          </a:ln>
        </p:spPr>
      </p:cxnSp>
      <p:cxnSp>
        <p:nvCxnSpPr>
          <p:cNvPr id="131" name="Google Shape;131;p7"/>
          <p:cNvCxnSpPr/>
          <p:nvPr/>
        </p:nvCxnSpPr>
        <p:spPr>
          <a:xfrm>
            <a:off x="239575" y="3568225"/>
            <a:ext cx="390300" cy="0"/>
          </a:xfrm>
          <a:prstGeom prst="straightConnector1">
            <a:avLst/>
          </a:prstGeom>
          <a:noFill/>
          <a:ln cap="flat" cmpd="sng" w="9525">
            <a:solidFill>
              <a:srgbClr val="000000"/>
            </a:solidFill>
            <a:prstDash val="solid"/>
            <a:round/>
            <a:headEnd len="sm" w="sm" type="none"/>
            <a:tailEnd len="med" w="med" type="stealth"/>
          </a:ln>
        </p:spPr>
      </p:cxnSp>
      <p:sp>
        <p:nvSpPr>
          <p:cNvPr id="132" name="Google Shape;132;p7"/>
          <p:cNvSpPr txBox="1"/>
          <p:nvPr/>
        </p:nvSpPr>
        <p:spPr>
          <a:xfrm>
            <a:off x="751125" y="4062175"/>
            <a:ext cx="515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Open Sans"/>
                <a:ea typeface="Open Sans"/>
                <a:cs typeface="Open Sans"/>
                <a:sym typeface="Open Sans"/>
              </a:rPr>
              <a:t>“He”</a:t>
            </a:r>
            <a:endParaRPr b="0" i="0" sz="1300" u="none" cap="none" strike="noStrike">
              <a:solidFill>
                <a:srgbClr val="000000"/>
              </a:solidFill>
              <a:latin typeface="Arial"/>
              <a:ea typeface="Arial"/>
              <a:cs typeface="Arial"/>
              <a:sym typeface="Arial"/>
            </a:endParaRPr>
          </a:p>
        </p:txBody>
      </p:sp>
      <p:sp>
        <p:nvSpPr>
          <p:cNvPr id="133" name="Google Shape;133;p7"/>
          <p:cNvSpPr txBox="1"/>
          <p:nvPr/>
        </p:nvSpPr>
        <p:spPr>
          <a:xfrm>
            <a:off x="2084325" y="4062175"/>
            <a:ext cx="616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Open Sans"/>
                <a:ea typeface="Open Sans"/>
                <a:cs typeface="Open Sans"/>
                <a:sym typeface="Open Sans"/>
              </a:rPr>
              <a:t>“sat”</a:t>
            </a:r>
            <a:endParaRPr b="0" i="0" sz="1300" u="none" cap="none" strike="noStrike">
              <a:solidFill>
                <a:srgbClr val="000000"/>
              </a:solidFill>
              <a:latin typeface="Arial"/>
              <a:ea typeface="Arial"/>
              <a:cs typeface="Arial"/>
              <a:sym typeface="Arial"/>
            </a:endParaRPr>
          </a:p>
        </p:txBody>
      </p:sp>
      <p:sp>
        <p:nvSpPr>
          <p:cNvPr id="134" name="Google Shape;134;p7"/>
          <p:cNvSpPr txBox="1"/>
          <p:nvPr/>
        </p:nvSpPr>
        <p:spPr>
          <a:xfrm>
            <a:off x="3441675" y="4062175"/>
            <a:ext cx="616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Open Sans"/>
                <a:ea typeface="Open Sans"/>
                <a:cs typeface="Open Sans"/>
                <a:sym typeface="Open Sans"/>
              </a:rPr>
              <a:t>“on”</a:t>
            </a:r>
            <a:endParaRPr b="0" i="0" sz="1300" u="none" cap="none" strike="noStrike">
              <a:solidFill>
                <a:srgbClr val="000000"/>
              </a:solidFill>
              <a:latin typeface="Arial"/>
              <a:ea typeface="Arial"/>
              <a:cs typeface="Arial"/>
              <a:sym typeface="Arial"/>
            </a:endParaRPr>
          </a:p>
        </p:txBody>
      </p:sp>
      <p:cxnSp>
        <p:nvCxnSpPr>
          <p:cNvPr id="135" name="Google Shape;135;p7"/>
          <p:cNvCxnSpPr>
            <a:stCxn id="132" idx="0"/>
            <a:endCxn id="122" idx="2"/>
          </p:cNvCxnSpPr>
          <p:nvPr/>
        </p:nvCxnSpPr>
        <p:spPr>
          <a:xfrm rot="10800000">
            <a:off x="1001775" y="3779875"/>
            <a:ext cx="7200" cy="282300"/>
          </a:xfrm>
          <a:prstGeom prst="straightConnector1">
            <a:avLst/>
          </a:prstGeom>
          <a:noFill/>
          <a:ln cap="flat" cmpd="sng" w="9525">
            <a:solidFill>
              <a:srgbClr val="000000"/>
            </a:solidFill>
            <a:prstDash val="solid"/>
            <a:round/>
            <a:headEnd len="sm" w="sm" type="none"/>
            <a:tailEnd len="med" w="med" type="stealth"/>
          </a:ln>
        </p:spPr>
      </p:cxnSp>
      <p:cxnSp>
        <p:nvCxnSpPr>
          <p:cNvPr id="136" name="Google Shape;136;p7"/>
          <p:cNvCxnSpPr/>
          <p:nvPr/>
        </p:nvCxnSpPr>
        <p:spPr>
          <a:xfrm rot="10800000">
            <a:off x="2354250" y="3779875"/>
            <a:ext cx="0" cy="282300"/>
          </a:xfrm>
          <a:prstGeom prst="straightConnector1">
            <a:avLst/>
          </a:prstGeom>
          <a:noFill/>
          <a:ln cap="flat" cmpd="sng" w="9525">
            <a:solidFill>
              <a:srgbClr val="000000"/>
            </a:solidFill>
            <a:prstDash val="solid"/>
            <a:round/>
            <a:headEnd len="sm" w="sm" type="none"/>
            <a:tailEnd len="med" w="med" type="stealth"/>
          </a:ln>
        </p:spPr>
      </p:cxnSp>
      <p:cxnSp>
        <p:nvCxnSpPr>
          <p:cNvPr id="137" name="Google Shape;137;p7"/>
          <p:cNvCxnSpPr/>
          <p:nvPr/>
        </p:nvCxnSpPr>
        <p:spPr>
          <a:xfrm rot="10800000">
            <a:off x="3690525" y="3779875"/>
            <a:ext cx="0" cy="282300"/>
          </a:xfrm>
          <a:prstGeom prst="straightConnector1">
            <a:avLst/>
          </a:prstGeom>
          <a:noFill/>
          <a:ln cap="flat" cmpd="sng" w="9525">
            <a:solidFill>
              <a:srgbClr val="000000"/>
            </a:solidFill>
            <a:prstDash val="solid"/>
            <a:round/>
            <a:headEnd len="sm" w="sm" type="none"/>
            <a:tailEnd len="med" w="med" type="stealth"/>
          </a:ln>
        </p:spPr>
      </p:cxnSp>
      <p:sp>
        <p:nvSpPr>
          <p:cNvPr id="138" name="Google Shape;138;p7"/>
          <p:cNvSpPr/>
          <p:nvPr/>
        </p:nvSpPr>
        <p:spPr>
          <a:xfrm>
            <a:off x="1982250" y="2571750"/>
            <a:ext cx="744000" cy="423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Open Sans"/>
                <a:ea typeface="Open Sans"/>
                <a:cs typeface="Open Sans"/>
                <a:sym typeface="Open Sans"/>
              </a:rPr>
              <a:t>softmax</a:t>
            </a:r>
            <a:endParaRPr b="0" i="0" sz="1000" u="none" cap="none" strike="noStrike">
              <a:solidFill>
                <a:srgbClr val="000000"/>
              </a:solidFill>
              <a:latin typeface="Open Sans"/>
              <a:ea typeface="Open Sans"/>
              <a:cs typeface="Open Sans"/>
              <a:sym typeface="Open Sans"/>
            </a:endParaRPr>
          </a:p>
        </p:txBody>
      </p:sp>
      <p:sp>
        <p:nvSpPr>
          <p:cNvPr id="139" name="Google Shape;139;p7"/>
          <p:cNvSpPr/>
          <p:nvPr/>
        </p:nvSpPr>
        <p:spPr>
          <a:xfrm>
            <a:off x="629875" y="2571750"/>
            <a:ext cx="744000" cy="423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Open Sans"/>
                <a:ea typeface="Open Sans"/>
                <a:cs typeface="Open Sans"/>
                <a:sym typeface="Open Sans"/>
              </a:rPr>
              <a:t>softmax</a:t>
            </a:r>
            <a:endParaRPr b="0" i="0" sz="1000" u="none" cap="none" strike="noStrike">
              <a:solidFill>
                <a:srgbClr val="000000"/>
              </a:solidFill>
              <a:latin typeface="Open Sans"/>
              <a:ea typeface="Open Sans"/>
              <a:cs typeface="Open Sans"/>
              <a:sym typeface="Open Sans"/>
            </a:endParaRPr>
          </a:p>
        </p:txBody>
      </p:sp>
      <p:sp>
        <p:nvSpPr>
          <p:cNvPr id="140" name="Google Shape;140;p7"/>
          <p:cNvSpPr/>
          <p:nvPr/>
        </p:nvSpPr>
        <p:spPr>
          <a:xfrm>
            <a:off x="3318525" y="2571750"/>
            <a:ext cx="744000" cy="423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Open Sans"/>
                <a:ea typeface="Open Sans"/>
                <a:cs typeface="Open Sans"/>
                <a:sym typeface="Open Sans"/>
              </a:rPr>
              <a:t>softmax</a:t>
            </a:r>
            <a:endParaRPr b="0" i="0" sz="1000" u="none" cap="none" strike="noStrike">
              <a:solidFill>
                <a:srgbClr val="000000"/>
              </a:solidFill>
              <a:latin typeface="Open Sans"/>
              <a:ea typeface="Open Sans"/>
              <a:cs typeface="Open Sans"/>
              <a:sym typeface="Open Sans"/>
            </a:endParaRPr>
          </a:p>
        </p:txBody>
      </p:sp>
      <p:cxnSp>
        <p:nvCxnSpPr>
          <p:cNvPr id="141" name="Google Shape;141;p7"/>
          <p:cNvCxnSpPr>
            <a:stCxn id="122" idx="0"/>
            <a:endCxn id="139" idx="2"/>
          </p:cNvCxnSpPr>
          <p:nvPr/>
        </p:nvCxnSpPr>
        <p:spPr>
          <a:xfrm rot="10800000">
            <a:off x="1001875" y="2995225"/>
            <a:ext cx="0" cy="361200"/>
          </a:xfrm>
          <a:prstGeom prst="straightConnector1">
            <a:avLst/>
          </a:prstGeom>
          <a:noFill/>
          <a:ln cap="flat" cmpd="sng" w="9525">
            <a:solidFill>
              <a:srgbClr val="000000"/>
            </a:solidFill>
            <a:prstDash val="solid"/>
            <a:round/>
            <a:headEnd len="sm" w="sm" type="none"/>
            <a:tailEnd len="med" w="med" type="stealth"/>
          </a:ln>
        </p:spPr>
      </p:cxnSp>
      <p:cxnSp>
        <p:nvCxnSpPr>
          <p:cNvPr id="142" name="Google Shape;142;p7"/>
          <p:cNvCxnSpPr>
            <a:stCxn id="123" idx="0"/>
            <a:endCxn id="138" idx="2"/>
          </p:cNvCxnSpPr>
          <p:nvPr/>
        </p:nvCxnSpPr>
        <p:spPr>
          <a:xfrm rot="10800000">
            <a:off x="2354250" y="2995225"/>
            <a:ext cx="0" cy="361200"/>
          </a:xfrm>
          <a:prstGeom prst="straightConnector1">
            <a:avLst/>
          </a:prstGeom>
          <a:noFill/>
          <a:ln cap="flat" cmpd="sng" w="9525">
            <a:solidFill>
              <a:srgbClr val="000000"/>
            </a:solidFill>
            <a:prstDash val="solid"/>
            <a:round/>
            <a:headEnd len="sm" w="sm" type="none"/>
            <a:tailEnd len="med" w="med" type="stealth"/>
          </a:ln>
        </p:spPr>
      </p:cxnSp>
      <p:cxnSp>
        <p:nvCxnSpPr>
          <p:cNvPr id="143" name="Google Shape;143;p7"/>
          <p:cNvCxnSpPr>
            <a:stCxn id="124" idx="0"/>
            <a:endCxn id="140" idx="2"/>
          </p:cNvCxnSpPr>
          <p:nvPr/>
        </p:nvCxnSpPr>
        <p:spPr>
          <a:xfrm rot="10800000">
            <a:off x="3690525" y="2995225"/>
            <a:ext cx="0" cy="361200"/>
          </a:xfrm>
          <a:prstGeom prst="straightConnector1">
            <a:avLst/>
          </a:prstGeom>
          <a:noFill/>
          <a:ln cap="flat" cmpd="sng" w="9525">
            <a:solidFill>
              <a:srgbClr val="000000"/>
            </a:solidFill>
            <a:prstDash val="solid"/>
            <a:round/>
            <a:headEnd len="sm" w="sm" type="none"/>
            <a:tailEnd len="med" w="med" type="stealth"/>
          </a:ln>
        </p:spPr>
      </p:cxnSp>
      <p:sp>
        <p:nvSpPr>
          <p:cNvPr id="144" name="Google Shape;144;p7"/>
          <p:cNvSpPr txBox="1"/>
          <p:nvPr/>
        </p:nvSpPr>
        <p:spPr>
          <a:xfrm>
            <a:off x="553375" y="1896825"/>
            <a:ext cx="897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Open Sans"/>
                <a:ea typeface="Open Sans"/>
                <a:cs typeface="Open Sans"/>
                <a:sym typeface="Open Sans"/>
              </a:rPr>
              <a:t>P(W|“He”)</a:t>
            </a:r>
            <a:endParaRPr b="0" i="0" sz="1100" u="none" cap="none" strike="noStrike">
              <a:solidFill>
                <a:srgbClr val="000000"/>
              </a:solidFill>
              <a:latin typeface="Arial"/>
              <a:ea typeface="Arial"/>
              <a:cs typeface="Arial"/>
              <a:sym typeface="Arial"/>
            </a:endParaRPr>
          </a:p>
        </p:txBody>
      </p:sp>
      <p:sp>
        <p:nvSpPr>
          <p:cNvPr id="145" name="Google Shape;145;p7"/>
          <p:cNvSpPr txBox="1"/>
          <p:nvPr/>
        </p:nvSpPr>
        <p:spPr>
          <a:xfrm>
            <a:off x="1733550" y="1896875"/>
            <a:ext cx="1251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Open Sans"/>
                <a:ea typeface="Open Sans"/>
                <a:cs typeface="Open Sans"/>
                <a:sym typeface="Open Sans"/>
              </a:rPr>
              <a:t>P(W|“He”, “sat”)</a:t>
            </a:r>
            <a:endParaRPr b="0" i="0" sz="1100" u="none" cap="none" strike="noStrike">
              <a:solidFill>
                <a:srgbClr val="000000"/>
              </a:solidFill>
              <a:latin typeface="Arial"/>
              <a:ea typeface="Arial"/>
              <a:cs typeface="Arial"/>
              <a:sym typeface="Arial"/>
            </a:endParaRPr>
          </a:p>
        </p:txBody>
      </p:sp>
      <p:sp>
        <p:nvSpPr>
          <p:cNvPr id="146" name="Google Shape;146;p7"/>
          <p:cNvSpPr txBox="1"/>
          <p:nvPr/>
        </p:nvSpPr>
        <p:spPr>
          <a:xfrm>
            <a:off x="2877975" y="1896888"/>
            <a:ext cx="1625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Open Sans"/>
                <a:ea typeface="Open Sans"/>
                <a:cs typeface="Open Sans"/>
                <a:sym typeface="Open Sans"/>
              </a:rPr>
              <a:t>P(W|“He”, “sat”, “on”)</a:t>
            </a:r>
            <a:endParaRPr b="0" i="0" sz="1100" u="none" cap="none" strike="noStrike">
              <a:solidFill>
                <a:srgbClr val="000000"/>
              </a:solidFill>
              <a:latin typeface="Arial"/>
              <a:ea typeface="Arial"/>
              <a:cs typeface="Arial"/>
              <a:sym typeface="Arial"/>
            </a:endParaRPr>
          </a:p>
        </p:txBody>
      </p:sp>
      <p:cxnSp>
        <p:nvCxnSpPr>
          <p:cNvPr id="147" name="Google Shape;147;p7"/>
          <p:cNvCxnSpPr>
            <a:stCxn id="139" idx="0"/>
            <a:endCxn id="144" idx="2"/>
          </p:cNvCxnSpPr>
          <p:nvPr/>
        </p:nvCxnSpPr>
        <p:spPr>
          <a:xfrm rot="10800000">
            <a:off x="1001875" y="2250750"/>
            <a:ext cx="0" cy="321000"/>
          </a:xfrm>
          <a:prstGeom prst="straightConnector1">
            <a:avLst/>
          </a:prstGeom>
          <a:noFill/>
          <a:ln cap="flat" cmpd="sng" w="9525">
            <a:solidFill>
              <a:srgbClr val="000000"/>
            </a:solidFill>
            <a:prstDash val="solid"/>
            <a:round/>
            <a:headEnd len="sm" w="sm" type="none"/>
            <a:tailEnd len="med" w="med" type="stealth"/>
          </a:ln>
        </p:spPr>
      </p:cxnSp>
      <p:cxnSp>
        <p:nvCxnSpPr>
          <p:cNvPr id="148" name="Google Shape;148;p7"/>
          <p:cNvCxnSpPr>
            <a:stCxn id="138" idx="0"/>
            <a:endCxn id="145" idx="2"/>
          </p:cNvCxnSpPr>
          <p:nvPr/>
        </p:nvCxnSpPr>
        <p:spPr>
          <a:xfrm flipH="1" rot="10800000">
            <a:off x="2354250" y="2250750"/>
            <a:ext cx="5100" cy="321000"/>
          </a:xfrm>
          <a:prstGeom prst="straightConnector1">
            <a:avLst/>
          </a:prstGeom>
          <a:noFill/>
          <a:ln cap="flat" cmpd="sng" w="9525">
            <a:solidFill>
              <a:srgbClr val="000000"/>
            </a:solidFill>
            <a:prstDash val="solid"/>
            <a:round/>
            <a:headEnd len="sm" w="sm" type="none"/>
            <a:tailEnd len="med" w="med" type="stealth"/>
          </a:ln>
        </p:spPr>
      </p:cxnSp>
      <p:cxnSp>
        <p:nvCxnSpPr>
          <p:cNvPr id="149" name="Google Shape;149;p7"/>
          <p:cNvCxnSpPr>
            <a:stCxn id="140" idx="0"/>
            <a:endCxn id="146" idx="2"/>
          </p:cNvCxnSpPr>
          <p:nvPr/>
        </p:nvCxnSpPr>
        <p:spPr>
          <a:xfrm rot="10800000">
            <a:off x="3690525" y="2250750"/>
            <a:ext cx="0" cy="321000"/>
          </a:xfrm>
          <a:prstGeom prst="straightConnector1">
            <a:avLst/>
          </a:prstGeom>
          <a:noFill/>
          <a:ln cap="flat" cmpd="sng" w="9525">
            <a:solidFill>
              <a:srgbClr val="000000"/>
            </a:solidFill>
            <a:prstDash val="solid"/>
            <a:round/>
            <a:headEnd len="sm" w="sm" type="none"/>
            <a:tailEnd len="med" w="med" type="stealth"/>
          </a:ln>
        </p:spPr>
      </p:cxnSp>
      <p:sp>
        <p:nvSpPr>
          <p:cNvPr id="150" name="Google Shape;150;p7"/>
          <p:cNvSpPr txBox="1"/>
          <p:nvPr>
            <p:ph idx="1" type="body"/>
          </p:nvPr>
        </p:nvSpPr>
        <p:spPr>
          <a:xfrm>
            <a:off x="4897300" y="1771750"/>
            <a:ext cx="3970200" cy="2730600"/>
          </a:xfrm>
          <a:prstGeom prst="rect">
            <a:avLst/>
          </a:prstGeom>
          <a:noFill/>
          <a:ln>
            <a:noFill/>
          </a:ln>
        </p:spPr>
        <p:txBody>
          <a:bodyPr anchorCtr="0" anchor="t" bIns="91425" lIns="91425" spcFirstLastPara="1" rIns="91425" wrap="square" tIns="91425">
            <a:normAutofit lnSpcReduction="10000"/>
          </a:bodyPr>
          <a:lstStyle/>
          <a:p>
            <a:pPr indent="-317500" lvl="0" marL="457200" rtl="0" algn="l">
              <a:lnSpc>
                <a:spcPct val="115000"/>
              </a:lnSpc>
              <a:spcBef>
                <a:spcPts val="0"/>
              </a:spcBef>
              <a:spcAft>
                <a:spcPts val="0"/>
              </a:spcAft>
              <a:buClr>
                <a:schemeClr val="dk1"/>
              </a:buClr>
              <a:buSzPts val="1400"/>
              <a:buChar char="●"/>
            </a:pPr>
            <a:r>
              <a:rPr lang="en" sz="1400"/>
              <a:t>Word order modeled in hidden state</a:t>
            </a:r>
            <a:endParaRPr sz="1400"/>
          </a:p>
          <a:p>
            <a:pPr indent="-317500" lvl="0" marL="457200" rtl="0" algn="l">
              <a:lnSpc>
                <a:spcPct val="115000"/>
              </a:lnSpc>
              <a:spcBef>
                <a:spcPts val="0"/>
              </a:spcBef>
              <a:spcAft>
                <a:spcPts val="0"/>
              </a:spcAft>
              <a:buClr>
                <a:schemeClr val="dk1"/>
              </a:buClr>
              <a:buSzPts val="1400"/>
              <a:buChar char="●"/>
            </a:pPr>
            <a:r>
              <a:rPr lang="en" sz="1400"/>
              <a:t>Issues with dealing with hidden states</a:t>
            </a:r>
            <a:endParaRPr sz="1400"/>
          </a:p>
          <a:p>
            <a:pPr indent="0" lvl="0" marL="457200" rtl="0" algn="l">
              <a:lnSpc>
                <a:spcPct val="115000"/>
              </a:lnSpc>
              <a:spcBef>
                <a:spcPts val="1200"/>
              </a:spcBef>
              <a:spcAft>
                <a:spcPts val="0"/>
              </a:spcAft>
              <a:buSzPts val="1800"/>
              <a:buNone/>
            </a:pPr>
            <a:r>
              <a:t/>
            </a:r>
            <a:endParaRPr sz="1400"/>
          </a:p>
          <a:p>
            <a:pPr indent="-317500" lvl="0" marL="457200" rtl="0" algn="l">
              <a:lnSpc>
                <a:spcPct val="115000"/>
              </a:lnSpc>
              <a:spcBef>
                <a:spcPts val="1200"/>
              </a:spcBef>
              <a:spcAft>
                <a:spcPts val="0"/>
              </a:spcAft>
              <a:buClr>
                <a:schemeClr val="dk1"/>
              </a:buClr>
              <a:buSzPts val="1400"/>
              <a:buChar char="●"/>
            </a:pPr>
            <a:r>
              <a:rPr lang="en" sz="1400"/>
              <a:t>Contextual Understanding</a:t>
            </a:r>
            <a:endParaRPr sz="1400"/>
          </a:p>
          <a:p>
            <a:pPr indent="-317500" lvl="0" marL="457200" rtl="0" algn="l">
              <a:lnSpc>
                <a:spcPct val="115000"/>
              </a:lnSpc>
              <a:spcBef>
                <a:spcPts val="0"/>
              </a:spcBef>
              <a:spcAft>
                <a:spcPts val="0"/>
              </a:spcAft>
              <a:buClr>
                <a:schemeClr val="dk1"/>
              </a:buClr>
              <a:buSzPts val="1400"/>
              <a:buChar char="●"/>
            </a:pPr>
            <a:r>
              <a:rPr lang="en" sz="1400"/>
              <a:t>Handling Ambiguity in Language</a:t>
            </a:r>
            <a:endParaRPr sz="1400"/>
          </a:p>
          <a:p>
            <a:pPr indent="0" lvl="0" marL="457200" rtl="0" algn="l">
              <a:lnSpc>
                <a:spcPct val="115000"/>
              </a:lnSpc>
              <a:spcBef>
                <a:spcPts val="1200"/>
              </a:spcBef>
              <a:spcAft>
                <a:spcPts val="0"/>
              </a:spcAft>
              <a:buSzPts val="1800"/>
              <a:buNone/>
            </a:pPr>
            <a:r>
              <a:t/>
            </a:r>
            <a:endParaRPr sz="1400"/>
          </a:p>
          <a:p>
            <a:pPr indent="0" lvl="0" marL="0" rtl="0" algn="l">
              <a:lnSpc>
                <a:spcPct val="115000"/>
              </a:lnSpc>
              <a:spcBef>
                <a:spcPts val="1200"/>
              </a:spcBef>
              <a:spcAft>
                <a:spcPts val="0"/>
              </a:spcAft>
              <a:buSzPts val="1800"/>
              <a:buNone/>
            </a:pPr>
            <a:r>
              <a:t/>
            </a:r>
            <a:endParaRPr sz="1400"/>
          </a:p>
          <a:p>
            <a:pPr indent="0" lvl="0" marL="0" rtl="0" algn="l">
              <a:lnSpc>
                <a:spcPct val="115000"/>
              </a:lnSpc>
              <a:spcBef>
                <a:spcPts val="1200"/>
              </a:spcBef>
              <a:spcAft>
                <a:spcPts val="1200"/>
              </a:spcAft>
              <a:buSzPts val="1800"/>
              <a:buNone/>
            </a:pPr>
            <a:r>
              <a:t/>
            </a:r>
            <a:endParaRPr sz="1400"/>
          </a:p>
        </p:txBody>
      </p:sp>
      <p:sp>
        <p:nvSpPr>
          <p:cNvPr id="151" name="Google Shape;151;p7"/>
          <p:cNvSpPr/>
          <p:nvPr/>
        </p:nvSpPr>
        <p:spPr>
          <a:xfrm>
            <a:off x="4307125" y="3233013"/>
            <a:ext cx="287100" cy="2571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152" name="Google Shape;152;p7"/>
          <p:cNvCxnSpPr/>
          <p:nvPr/>
        </p:nvCxnSpPr>
        <p:spPr>
          <a:xfrm>
            <a:off x="4177050" y="3542188"/>
            <a:ext cx="515700" cy="0"/>
          </a:xfrm>
          <a:prstGeom prst="straightConnector1">
            <a:avLst/>
          </a:prstGeom>
          <a:noFill/>
          <a:ln cap="flat" cmpd="sng" w="9525">
            <a:solidFill>
              <a:srgbClr val="000000"/>
            </a:solidFill>
            <a:prstDash val="solid"/>
            <a:round/>
            <a:headEnd len="sm" w="sm"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
                <a:solidFill>
                  <a:schemeClr val="accent5"/>
                </a:solidFill>
              </a:rPr>
              <a:t>Transformer models</a:t>
            </a:r>
            <a:endParaRPr>
              <a:solidFill>
                <a:schemeClr val="accent5"/>
              </a:solidFill>
            </a:endParaRPr>
          </a:p>
        </p:txBody>
      </p:sp>
      <p:pic>
        <p:nvPicPr>
          <p:cNvPr id="158" name="Google Shape;158;p8"/>
          <p:cNvPicPr preferRelativeResize="0"/>
          <p:nvPr/>
        </p:nvPicPr>
        <p:blipFill rotWithShape="1">
          <a:blip r:embed="rId3">
            <a:alphaModFix/>
          </a:blip>
          <a:srcRect b="0" l="0" r="0" t="0"/>
          <a:stretch/>
        </p:blipFill>
        <p:spPr>
          <a:xfrm>
            <a:off x="1651056" y="1841806"/>
            <a:ext cx="5892575" cy="3215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Transformer Models: Encoder and Decoder </a:t>
            </a:r>
            <a:endParaRPr/>
          </a:p>
        </p:txBody>
      </p:sp>
      <p:sp>
        <p:nvSpPr>
          <p:cNvPr id="164" name="Google Shape;164;p9"/>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Char char="●"/>
            </a:pPr>
            <a:r>
              <a:rPr lang="en" sz="1600"/>
              <a:t>Extends LSTM/RNN based language model to process word input more effectively and efficiently </a:t>
            </a:r>
            <a:endParaRPr sz="1600"/>
          </a:p>
          <a:p>
            <a:pPr indent="-330200" lvl="1" marL="914400" rtl="0" algn="l">
              <a:lnSpc>
                <a:spcPct val="115000"/>
              </a:lnSpc>
              <a:spcBef>
                <a:spcPts val="0"/>
              </a:spcBef>
              <a:spcAft>
                <a:spcPts val="0"/>
              </a:spcAft>
              <a:buClr>
                <a:schemeClr val="accent1"/>
              </a:buClr>
              <a:buSzPts val="1600"/>
              <a:buChar char="○"/>
            </a:pPr>
            <a:r>
              <a:rPr lang="en" sz="1600"/>
              <a:t>Left to right, right to left </a:t>
            </a:r>
            <a:endParaRPr sz="1600"/>
          </a:p>
          <a:p>
            <a:pPr indent="-330200" lvl="1" marL="914400" rtl="0" algn="l">
              <a:lnSpc>
                <a:spcPct val="115000"/>
              </a:lnSpc>
              <a:spcBef>
                <a:spcPts val="0"/>
              </a:spcBef>
              <a:spcAft>
                <a:spcPts val="0"/>
              </a:spcAft>
              <a:buClr>
                <a:schemeClr val="accent1"/>
              </a:buClr>
              <a:buSzPts val="1600"/>
              <a:buChar char="○"/>
            </a:pPr>
            <a:r>
              <a:rPr lang="en" sz="1600"/>
              <a:t>Remove the recurrence </a:t>
            </a:r>
            <a:endParaRPr sz="1600"/>
          </a:p>
          <a:p>
            <a:pPr indent="-330200" lvl="1" marL="914400" rtl="0" algn="l">
              <a:lnSpc>
                <a:spcPct val="115000"/>
              </a:lnSpc>
              <a:spcBef>
                <a:spcPts val="0"/>
              </a:spcBef>
              <a:spcAft>
                <a:spcPts val="0"/>
              </a:spcAft>
              <a:buClr>
                <a:schemeClr val="accent1"/>
              </a:buClr>
              <a:buSzPts val="1600"/>
              <a:buChar char="○"/>
            </a:pPr>
            <a:r>
              <a:rPr lang="en" sz="1600">
                <a:solidFill>
                  <a:srgbClr val="FF0000"/>
                </a:solidFill>
              </a:rPr>
              <a:t>Attention feature</a:t>
            </a:r>
            <a:r>
              <a:rPr lang="en" sz="1600"/>
              <a:t> to identity important words in the context </a:t>
            </a:r>
            <a:endParaRPr sz="1600"/>
          </a:p>
          <a:p>
            <a:pPr indent="-330200" lvl="1" marL="914400" rtl="0" algn="l">
              <a:lnSpc>
                <a:spcPct val="115000"/>
              </a:lnSpc>
              <a:spcBef>
                <a:spcPts val="0"/>
              </a:spcBef>
              <a:spcAft>
                <a:spcPts val="0"/>
              </a:spcAft>
              <a:buClr>
                <a:schemeClr val="accent1"/>
              </a:buClr>
              <a:buSzPts val="1600"/>
              <a:buChar char="○"/>
            </a:pPr>
            <a:r>
              <a:rPr lang="en" sz="1600">
                <a:solidFill>
                  <a:srgbClr val="0000FF"/>
                </a:solidFill>
              </a:rPr>
              <a:t>Encoder</a:t>
            </a:r>
            <a:r>
              <a:rPr lang="en" sz="1600"/>
              <a:t> and </a:t>
            </a:r>
            <a:r>
              <a:rPr lang="en" sz="1600">
                <a:solidFill>
                  <a:schemeClr val="accent5"/>
                </a:solidFill>
              </a:rPr>
              <a:t>Decoder</a:t>
            </a:r>
            <a:r>
              <a:rPr lang="en" sz="1600"/>
              <a:t> Architecture </a:t>
            </a:r>
            <a:endParaRPr sz="1600"/>
          </a:p>
          <a:p>
            <a:pPr indent="-330200" lvl="1" marL="914400" rtl="0" algn="l">
              <a:lnSpc>
                <a:spcPct val="115000"/>
              </a:lnSpc>
              <a:spcBef>
                <a:spcPts val="0"/>
              </a:spcBef>
              <a:spcAft>
                <a:spcPts val="0"/>
              </a:spcAft>
              <a:buClr>
                <a:schemeClr val="lt1"/>
              </a:buClr>
              <a:buSzPts val="1600"/>
              <a:buChar char="○"/>
            </a:pPr>
            <a:r>
              <a:t/>
            </a:r>
            <a:endParaRPr sz="1600">
              <a:solidFill>
                <a:schemeClr val="lt1"/>
              </a:solidFill>
            </a:endParaRPr>
          </a:p>
          <a:p>
            <a:pPr indent="-330200" lvl="0" marL="457200" rtl="0" algn="l">
              <a:lnSpc>
                <a:spcPct val="115000"/>
              </a:lnSpc>
              <a:spcBef>
                <a:spcPts val="0"/>
              </a:spcBef>
              <a:spcAft>
                <a:spcPts val="0"/>
              </a:spcAft>
              <a:buClr>
                <a:schemeClr val="dk1"/>
              </a:buClr>
              <a:buSzPts val="1600"/>
              <a:buChar char="●"/>
            </a:pPr>
            <a:r>
              <a:rPr lang="en" sz="1600"/>
              <a:t>Encoder only model: e.g., BERT </a:t>
            </a:r>
            <a:endParaRPr sz="1600"/>
          </a:p>
          <a:p>
            <a:pPr indent="-330200" lvl="0" marL="457200" rtl="0" algn="l">
              <a:lnSpc>
                <a:spcPct val="115000"/>
              </a:lnSpc>
              <a:spcBef>
                <a:spcPts val="0"/>
              </a:spcBef>
              <a:spcAft>
                <a:spcPts val="0"/>
              </a:spcAft>
              <a:buClr>
                <a:schemeClr val="dk1"/>
              </a:buClr>
              <a:buSzPts val="1600"/>
              <a:buChar char="●"/>
            </a:pPr>
            <a:r>
              <a:rPr lang="en" sz="1600"/>
              <a:t>Decoder only model </a:t>
            </a:r>
            <a:endParaRPr sz="1600"/>
          </a:p>
          <a:p>
            <a:pPr indent="-330200" lvl="0" marL="457200" rtl="0" algn="l">
              <a:lnSpc>
                <a:spcPct val="115000"/>
              </a:lnSpc>
              <a:spcBef>
                <a:spcPts val="0"/>
              </a:spcBef>
              <a:spcAft>
                <a:spcPts val="0"/>
              </a:spcAft>
              <a:buClr>
                <a:schemeClr val="dk1"/>
              </a:buClr>
              <a:buSzPts val="1600"/>
              <a:buChar char="●"/>
            </a:pPr>
            <a:r>
              <a:rPr lang="en" sz="1600"/>
              <a:t>Encoder-Decoder model </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